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96" r:id="rId2"/>
    <p:sldId id="343" r:id="rId3"/>
    <p:sldId id="297" r:id="rId4"/>
    <p:sldId id="298" r:id="rId5"/>
    <p:sldId id="267" r:id="rId6"/>
    <p:sldId id="268" r:id="rId7"/>
    <p:sldId id="266" r:id="rId8"/>
    <p:sldId id="269" r:id="rId9"/>
    <p:sldId id="270" r:id="rId10"/>
    <p:sldId id="299" r:id="rId11"/>
    <p:sldId id="315" r:id="rId12"/>
    <p:sldId id="316" r:id="rId13"/>
    <p:sldId id="323" r:id="rId14"/>
    <p:sldId id="324" r:id="rId15"/>
    <p:sldId id="300" r:id="rId16"/>
    <p:sldId id="321" r:id="rId17"/>
    <p:sldId id="322" r:id="rId18"/>
    <p:sldId id="301" r:id="rId19"/>
    <p:sldId id="302" r:id="rId20"/>
    <p:sldId id="314" r:id="rId21"/>
    <p:sldId id="303" r:id="rId22"/>
    <p:sldId id="325" r:id="rId23"/>
    <p:sldId id="326" r:id="rId24"/>
    <p:sldId id="304" r:id="rId25"/>
    <p:sldId id="305" r:id="rId26"/>
    <p:sldId id="327" r:id="rId27"/>
    <p:sldId id="306" r:id="rId28"/>
    <p:sldId id="307" r:id="rId29"/>
    <p:sldId id="328" r:id="rId30"/>
    <p:sldId id="329" r:id="rId31"/>
    <p:sldId id="330" r:id="rId32"/>
    <p:sldId id="331" r:id="rId33"/>
    <p:sldId id="332" r:id="rId34"/>
    <p:sldId id="333" r:id="rId35"/>
    <p:sldId id="334" r:id="rId36"/>
    <p:sldId id="335" r:id="rId37"/>
    <p:sldId id="308" r:id="rId38"/>
    <p:sldId id="340" r:id="rId39"/>
    <p:sldId id="341" r:id="rId40"/>
    <p:sldId id="336" r:id="rId41"/>
    <p:sldId id="337" r:id="rId42"/>
    <p:sldId id="338" r:id="rId43"/>
    <p:sldId id="339" r:id="rId44"/>
    <p:sldId id="365" r:id="rId45"/>
    <p:sldId id="256" r:id="rId46"/>
    <p:sldId id="257" r:id="rId47"/>
    <p:sldId id="258" r:id="rId48"/>
    <p:sldId id="259" r:id="rId49"/>
    <p:sldId id="260" r:id="rId50"/>
    <p:sldId id="261" r:id="rId51"/>
    <p:sldId id="262" r:id="rId52"/>
    <p:sldId id="263" r:id="rId53"/>
    <p:sldId id="264" r:id="rId54"/>
    <p:sldId id="265" r:id="rId55"/>
    <p:sldId id="344" r:id="rId56"/>
    <p:sldId id="346" r:id="rId57"/>
    <p:sldId id="347" r:id="rId58"/>
    <p:sldId id="348" r:id="rId59"/>
    <p:sldId id="349" r:id="rId60"/>
    <p:sldId id="350" r:id="rId61"/>
    <p:sldId id="351" r:id="rId62"/>
    <p:sldId id="352" r:id="rId63"/>
    <p:sldId id="353" r:id="rId64"/>
    <p:sldId id="354" r:id="rId65"/>
    <p:sldId id="35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82D7624-281D-4A4A-8030-D73EE5AC54C7}">
          <p14:sldIdLst>
            <p14:sldId id="296"/>
            <p14:sldId id="343"/>
            <p14:sldId id="297"/>
            <p14:sldId id="298"/>
            <p14:sldId id="267"/>
            <p14:sldId id="268"/>
            <p14:sldId id="266"/>
            <p14:sldId id="269"/>
            <p14:sldId id="270"/>
            <p14:sldId id="299"/>
            <p14:sldId id="315"/>
            <p14:sldId id="316"/>
            <p14:sldId id="323"/>
            <p14:sldId id="324"/>
            <p14:sldId id="300"/>
            <p14:sldId id="321"/>
            <p14:sldId id="322"/>
            <p14:sldId id="301"/>
            <p14:sldId id="302"/>
            <p14:sldId id="314"/>
            <p14:sldId id="303"/>
            <p14:sldId id="325"/>
            <p14:sldId id="326"/>
            <p14:sldId id="304"/>
            <p14:sldId id="305"/>
            <p14:sldId id="327"/>
            <p14:sldId id="306"/>
            <p14:sldId id="307"/>
            <p14:sldId id="328"/>
            <p14:sldId id="329"/>
            <p14:sldId id="330"/>
            <p14:sldId id="331"/>
            <p14:sldId id="332"/>
            <p14:sldId id="333"/>
            <p14:sldId id="334"/>
            <p14:sldId id="335"/>
            <p14:sldId id="308"/>
            <p14:sldId id="340"/>
            <p14:sldId id="341"/>
            <p14:sldId id="336"/>
            <p14:sldId id="337"/>
            <p14:sldId id="338"/>
            <p14:sldId id="339"/>
          </p14:sldIdLst>
        </p14:section>
        <p14:section name="simple nn" id="{D9ACCBE9-FBB3-446C-8B68-8DA601A46C02}">
          <p14:sldIdLst>
            <p14:sldId id="365"/>
            <p14:sldId id="256"/>
            <p14:sldId id="257"/>
            <p14:sldId id="258"/>
            <p14:sldId id="259"/>
            <p14:sldId id="260"/>
            <p14:sldId id="261"/>
            <p14:sldId id="262"/>
            <p14:sldId id="263"/>
            <p14:sldId id="264"/>
            <p14:sldId id="265"/>
            <p14:sldId id="344"/>
            <p14:sldId id="346"/>
            <p14:sldId id="347"/>
            <p14:sldId id="348"/>
            <p14:sldId id="349"/>
            <p14:sldId id="350"/>
            <p14:sldId id="351"/>
            <p14:sldId id="352"/>
            <p14:sldId id="353"/>
            <p14:sldId id="354"/>
            <p14:sldId id="355"/>
          </p14:sldIdLst>
        </p14:section>
        <p14:section name="full example" id="{FECE3E92-664D-4298-8077-306BE2C92AE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3BA5"/>
    <a:srgbClr val="9900CC"/>
    <a:srgbClr val="CC0099"/>
    <a:srgbClr val="CC3399"/>
    <a:srgbClr val="FF33CC"/>
    <a:srgbClr val="FF00FF"/>
    <a:srgbClr val="FF99FF"/>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85497" autoAdjust="0"/>
  </p:normalViewPr>
  <p:slideViewPr>
    <p:cSldViewPr snapToGrid="0">
      <p:cViewPr varScale="1">
        <p:scale>
          <a:sx n="94" d="100"/>
          <a:sy n="94" d="100"/>
        </p:scale>
        <p:origin x="133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A6171-3CDA-47B8-BFC9-CB64465E2257}" type="datetimeFigureOut">
              <a:rPr lang="en-US" smtClean="0"/>
              <a:t>6/18/2019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4EFF0-EF3C-4ECF-A2C0-1EB9F351916C}" type="slidenum">
              <a:rPr lang="en-US" smtClean="0"/>
              <a:t>‹#›</a:t>
            </a:fld>
            <a:endParaRPr lang="en-US"/>
          </a:p>
        </p:txBody>
      </p:sp>
    </p:spTree>
    <p:extLst>
      <p:ext uri="{BB962C8B-B14F-4D97-AF65-F5344CB8AC3E}">
        <p14:creationId xmlns:p14="http://schemas.microsoft.com/office/powerpoint/2010/main" val="3361908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neuralnetworksanddeeplearning.com/" TargetMode="External"/><Relationship Id="rId7" Type="http://schemas.openxmlformats.org/officeDocument/2006/relationships/hyperlink" Target="https://towardsdatascience.com/building-your-first-neural-network-using-keras-29ad67075191"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medium.com/stupid-simple-ai-series/the-truth-about-neural-networks-70ec055d1e9b" TargetMode="External"/><Relationship Id="rId5" Type="http://schemas.openxmlformats.org/officeDocument/2006/relationships/hyperlink" Target="https://medium.com/explore-artificial-intelligence/build-your-own-neural-network-2-our-first-neural-network-architecture-7e80c081d264" TargetMode="External"/><Relationship Id="rId4" Type="http://schemas.openxmlformats.org/officeDocument/2006/relationships/hyperlink" Target="https://medium.com/fintechexplained/neural-networks-activation-function-to-back-propagation-understanding-neural-networks-bdd036c3f29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ttmazur.com/2015/03/17/a-step-by-step-backpropagation-exampl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github.com/mattm/simple-neural-network/blob/master/neural-network.p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24EFF0-EF3C-4ECF-A2C0-1EB9F351916C}" type="slidenum">
              <a:rPr lang="en-US" smtClean="0"/>
              <a:t>1</a:t>
            </a:fld>
            <a:endParaRPr lang="en-US"/>
          </a:p>
        </p:txBody>
      </p:sp>
    </p:spTree>
    <p:extLst>
      <p:ext uri="{BB962C8B-B14F-4D97-AF65-F5344CB8AC3E}">
        <p14:creationId xmlns:p14="http://schemas.microsoft.com/office/powerpoint/2010/main" val="20483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http://neuralnetworksanddeeplearning.com/</a:t>
            </a:r>
            <a:endParaRPr lang="en-US" dirty="0">
              <a:hlinkClick r:id="rId4"/>
            </a:endParaRPr>
          </a:p>
          <a:p>
            <a:r>
              <a:rPr lang="en-US" dirty="0">
                <a:hlinkClick r:id="rId4"/>
              </a:rPr>
              <a:t>https://medium.com/fintechexplained/neural-networks-activation-function-to-back-propagation-understanding-neural-networks-bdd036c3f29f</a:t>
            </a:r>
            <a:endParaRPr lang="en-US" dirty="0"/>
          </a:p>
          <a:p>
            <a:r>
              <a:rPr lang="en-US" dirty="0">
                <a:hlinkClick r:id="rId5"/>
              </a:rPr>
              <a:t>https://medium.com/explore-artificial-intelligence/build-your-own-neural-network-2-our-first-neural-network-architecture-7e80c081d264</a:t>
            </a:r>
            <a:endParaRPr lang="en-US" dirty="0"/>
          </a:p>
          <a:p>
            <a:endParaRPr lang="en-US" dirty="0"/>
          </a:p>
          <a:p>
            <a:endParaRPr lang="en-US" dirty="0"/>
          </a:p>
          <a:p>
            <a:r>
              <a:rPr lang="en-US" dirty="0">
                <a:hlinkClick r:id="rId6"/>
              </a:rPr>
              <a:t>https://medium.com/stupid-simple-ai-series/the-truth-about-neural-networks-70ec055d1e9b</a:t>
            </a:r>
            <a:endParaRPr lang="en-US" dirty="0"/>
          </a:p>
          <a:p>
            <a:endParaRPr lang="en-US" dirty="0"/>
          </a:p>
          <a:p>
            <a:r>
              <a:rPr lang="en-US" dirty="0">
                <a:hlinkClick r:id="rId7"/>
              </a:rPr>
              <a:t>https://towardsdatascience.com/building-your-first-neural-network-using-keras-29ad67075191</a:t>
            </a:r>
            <a:endParaRPr lang="en-US" dirty="0"/>
          </a:p>
          <a:p>
            <a:endParaRPr lang="en-US" dirty="0"/>
          </a:p>
        </p:txBody>
      </p:sp>
      <p:sp>
        <p:nvSpPr>
          <p:cNvPr id="4" name="Slide Number Placeholder 3"/>
          <p:cNvSpPr>
            <a:spLocks noGrp="1"/>
          </p:cNvSpPr>
          <p:nvPr>
            <p:ph type="sldNum" sz="quarter" idx="5"/>
          </p:nvPr>
        </p:nvSpPr>
        <p:spPr/>
        <p:txBody>
          <a:bodyPr/>
          <a:lstStyle/>
          <a:p>
            <a:fld id="{5D24EFF0-EF3C-4ECF-A2C0-1EB9F351916C}" type="slidenum">
              <a:rPr lang="en-US" smtClean="0"/>
              <a:t>2</a:t>
            </a:fld>
            <a:endParaRPr lang="en-US"/>
          </a:p>
        </p:txBody>
      </p:sp>
    </p:spTree>
    <p:extLst>
      <p:ext uri="{BB962C8B-B14F-4D97-AF65-F5344CB8AC3E}">
        <p14:creationId xmlns:p14="http://schemas.microsoft.com/office/powerpoint/2010/main" val="47480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24EFF0-EF3C-4ECF-A2C0-1EB9F351916C}" type="slidenum">
              <a:rPr lang="en-US" smtClean="0"/>
              <a:t>30</a:t>
            </a:fld>
            <a:endParaRPr lang="en-US"/>
          </a:p>
        </p:txBody>
      </p:sp>
    </p:spTree>
    <p:extLst>
      <p:ext uri="{BB962C8B-B14F-4D97-AF65-F5344CB8AC3E}">
        <p14:creationId xmlns:p14="http://schemas.microsoft.com/office/powerpoint/2010/main" val="3943403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24EFF0-EF3C-4ECF-A2C0-1EB9F351916C}" type="slidenum">
              <a:rPr lang="en-US" smtClean="0"/>
              <a:t>44</a:t>
            </a:fld>
            <a:endParaRPr lang="en-US"/>
          </a:p>
        </p:txBody>
      </p:sp>
    </p:spTree>
    <p:extLst>
      <p:ext uri="{BB962C8B-B14F-4D97-AF65-F5344CB8AC3E}">
        <p14:creationId xmlns:p14="http://schemas.microsoft.com/office/powerpoint/2010/main" val="3641387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https://mattmazur.com/2015/03/17/a-step-by-step-backpropagation-example/</a:t>
            </a:r>
            <a:endParaRPr lang="en-US" dirty="0"/>
          </a:p>
          <a:p>
            <a:r>
              <a:rPr lang="en-US" dirty="0">
                <a:hlinkClick r:id="rId4"/>
              </a:rPr>
              <a:t>https://github.com/mattm/simple-neural-network/blob/master/neural-network.py</a:t>
            </a:r>
            <a:endParaRPr lang="en-US" dirty="0"/>
          </a:p>
        </p:txBody>
      </p:sp>
      <p:sp>
        <p:nvSpPr>
          <p:cNvPr id="4" name="Slide Number Placeholder 3"/>
          <p:cNvSpPr>
            <a:spLocks noGrp="1"/>
          </p:cNvSpPr>
          <p:nvPr>
            <p:ph type="sldNum" sz="quarter" idx="5"/>
          </p:nvPr>
        </p:nvSpPr>
        <p:spPr/>
        <p:txBody>
          <a:bodyPr/>
          <a:lstStyle/>
          <a:p>
            <a:fld id="{5D24EFF0-EF3C-4ECF-A2C0-1EB9F351916C}" type="slidenum">
              <a:rPr lang="en-US" smtClean="0"/>
              <a:t>45</a:t>
            </a:fld>
            <a:endParaRPr lang="en-US"/>
          </a:p>
        </p:txBody>
      </p:sp>
    </p:spTree>
    <p:extLst>
      <p:ext uri="{BB962C8B-B14F-4D97-AF65-F5344CB8AC3E}">
        <p14:creationId xmlns:p14="http://schemas.microsoft.com/office/powerpoint/2010/main" val="375559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EEE5-4E3D-4A7E-A7C8-054819F40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AF67BA-07DE-4182-A47F-B6CDC5393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F046F1-5627-467F-B1F5-0220374EC4B2}"/>
              </a:ext>
            </a:extLst>
          </p:cNvPr>
          <p:cNvSpPr>
            <a:spLocks noGrp="1"/>
          </p:cNvSpPr>
          <p:nvPr>
            <p:ph type="dt" sz="half" idx="10"/>
          </p:nvPr>
        </p:nvSpPr>
        <p:spPr/>
        <p:txBody>
          <a:bodyPr/>
          <a:lstStyle/>
          <a:p>
            <a:fld id="{85FAED9A-0747-44AF-89A7-B7D853D10221}" type="datetimeFigureOut">
              <a:rPr lang="en-US" smtClean="0"/>
              <a:t>6/18/2019</a:t>
            </a:fld>
            <a:endParaRPr lang="en-US"/>
          </a:p>
        </p:txBody>
      </p:sp>
      <p:sp>
        <p:nvSpPr>
          <p:cNvPr id="5" name="Footer Placeholder 4">
            <a:extLst>
              <a:ext uri="{FF2B5EF4-FFF2-40B4-BE49-F238E27FC236}">
                <a16:creationId xmlns:a16="http://schemas.microsoft.com/office/drawing/2014/main" id="{4A9D5163-6EEF-462F-B30E-300E55822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FBFD1D-4AE1-48B8-A2F9-438B7DF961C5}"/>
              </a:ext>
            </a:extLst>
          </p:cNvPr>
          <p:cNvSpPr>
            <a:spLocks noGrp="1"/>
          </p:cNvSpPr>
          <p:nvPr>
            <p:ph type="sldNum" sz="quarter" idx="12"/>
          </p:nvPr>
        </p:nvSpPr>
        <p:spPr/>
        <p:txBody>
          <a:bodyPr/>
          <a:lstStyle/>
          <a:p>
            <a:fld id="{111F56E9-517C-41A8-966D-543A19BDC213}" type="slidenum">
              <a:rPr lang="en-US" smtClean="0"/>
              <a:t>‹#›</a:t>
            </a:fld>
            <a:endParaRPr lang="en-US"/>
          </a:p>
        </p:txBody>
      </p:sp>
    </p:spTree>
    <p:extLst>
      <p:ext uri="{BB962C8B-B14F-4D97-AF65-F5344CB8AC3E}">
        <p14:creationId xmlns:p14="http://schemas.microsoft.com/office/powerpoint/2010/main" val="181134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F07D-1B64-497D-B0B2-C73DA8B8B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96F419-C773-42E1-B341-71A20E995A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574EE-CB77-4BF4-97D6-88A61E62EA8B}"/>
              </a:ext>
            </a:extLst>
          </p:cNvPr>
          <p:cNvSpPr>
            <a:spLocks noGrp="1"/>
          </p:cNvSpPr>
          <p:nvPr>
            <p:ph type="dt" sz="half" idx="10"/>
          </p:nvPr>
        </p:nvSpPr>
        <p:spPr/>
        <p:txBody>
          <a:bodyPr/>
          <a:lstStyle/>
          <a:p>
            <a:fld id="{85FAED9A-0747-44AF-89A7-B7D853D10221}" type="datetimeFigureOut">
              <a:rPr lang="en-US" smtClean="0"/>
              <a:t>6/18/2019</a:t>
            </a:fld>
            <a:endParaRPr lang="en-US"/>
          </a:p>
        </p:txBody>
      </p:sp>
      <p:sp>
        <p:nvSpPr>
          <p:cNvPr id="5" name="Footer Placeholder 4">
            <a:extLst>
              <a:ext uri="{FF2B5EF4-FFF2-40B4-BE49-F238E27FC236}">
                <a16:creationId xmlns:a16="http://schemas.microsoft.com/office/drawing/2014/main" id="{C16D4DBC-1CC0-4BC0-B967-6727C49FB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3920A-D444-4090-B00A-10CEE6A4C87E}"/>
              </a:ext>
            </a:extLst>
          </p:cNvPr>
          <p:cNvSpPr>
            <a:spLocks noGrp="1"/>
          </p:cNvSpPr>
          <p:nvPr>
            <p:ph type="sldNum" sz="quarter" idx="12"/>
          </p:nvPr>
        </p:nvSpPr>
        <p:spPr/>
        <p:txBody>
          <a:bodyPr/>
          <a:lstStyle/>
          <a:p>
            <a:fld id="{111F56E9-517C-41A8-966D-543A19BDC213}" type="slidenum">
              <a:rPr lang="en-US" smtClean="0"/>
              <a:t>‹#›</a:t>
            </a:fld>
            <a:endParaRPr lang="en-US"/>
          </a:p>
        </p:txBody>
      </p:sp>
    </p:spTree>
    <p:extLst>
      <p:ext uri="{BB962C8B-B14F-4D97-AF65-F5344CB8AC3E}">
        <p14:creationId xmlns:p14="http://schemas.microsoft.com/office/powerpoint/2010/main" val="455777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9914AB-5AA6-4E4D-B03D-964CF40981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CD9DB5-A4E6-4949-B96E-0846E9F841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65DE5-73A0-4188-9E26-35FF24870735}"/>
              </a:ext>
            </a:extLst>
          </p:cNvPr>
          <p:cNvSpPr>
            <a:spLocks noGrp="1"/>
          </p:cNvSpPr>
          <p:nvPr>
            <p:ph type="dt" sz="half" idx="10"/>
          </p:nvPr>
        </p:nvSpPr>
        <p:spPr/>
        <p:txBody>
          <a:bodyPr/>
          <a:lstStyle/>
          <a:p>
            <a:fld id="{85FAED9A-0747-44AF-89A7-B7D853D10221}" type="datetimeFigureOut">
              <a:rPr lang="en-US" smtClean="0"/>
              <a:t>6/18/2019</a:t>
            </a:fld>
            <a:endParaRPr lang="en-US"/>
          </a:p>
        </p:txBody>
      </p:sp>
      <p:sp>
        <p:nvSpPr>
          <p:cNvPr id="5" name="Footer Placeholder 4">
            <a:extLst>
              <a:ext uri="{FF2B5EF4-FFF2-40B4-BE49-F238E27FC236}">
                <a16:creationId xmlns:a16="http://schemas.microsoft.com/office/drawing/2014/main" id="{409DC6BE-6257-4C9A-8F7D-7ECD0A5AF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861B1-5C46-4D6A-BEC0-364990FBEF97}"/>
              </a:ext>
            </a:extLst>
          </p:cNvPr>
          <p:cNvSpPr>
            <a:spLocks noGrp="1"/>
          </p:cNvSpPr>
          <p:nvPr>
            <p:ph type="sldNum" sz="quarter" idx="12"/>
          </p:nvPr>
        </p:nvSpPr>
        <p:spPr/>
        <p:txBody>
          <a:bodyPr/>
          <a:lstStyle/>
          <a:p>
            <a:fld id="{111F56E9-517C-41A8-966D-543A19BDC213}" type="slidenum">
              <a:rPr lang="en-US" smtClean="0"/>
              <a:t>‹#›</a:t>
            </a:fld>
            <a:endParaRPr lang="en-US"/>
          </a:p>
        </p:txBody>
      </p:sp>
    </p:spTree>
    <p:extLst>
      <p:ext uri="{BB962C8B-B14F-4D97-AF65-F5344CB8AC3E}">
        <p14:creationId xmlns:p14="http://schemas.microsoft.com/office/powerpoint/2010/main" val="2725973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273422"/>
            <a:ext cx="10971684" cy="1144631"/>
          </a:xfrm>
          <a:prstGeom prst="rect">
            <a:avLst/>
          </a:prstGeom>
        </p:spPr>
        <p:txBody>
          <a:bodyPr lIns="0" tIns="0" rIns="0" bIns="0" anchor="ctr"/>
          <a:lstStyle/>
          <a:p>
            <a:pPr algn="ctr"/>
            <a:endParaRPr lang="en-US" sz="5321" b="0" strike="noStrike" spc="-1">
              <a:latin typeface="Arial"/>
            </a:endParaRPr>
          </a:p>
        </p:txBody>
      </p:sp>
      <p:sp>
        <p:nvSpPr>
          <p:cNvPr id="6" name="PlaceHolder 2"/>
          <p:cNvSpPr>
            <a:spLocks noGrp="1"/>
          </p:cNvSpPr>
          <p:nvPr>
            <p:ph type="subTitle"/>
          </p:nvPr>
        </p:nvSpPr>
        <p:spPr>
          <a:xfrm>
            <a:off x="609562" y="1604399"/>
            <a:ext cx="10971684" cy="3976819"/>
          </a:xfrm>
          <a:prstGeom prst="rect">
            <a:avLst/>
          </a:prstGeom>
        </p:spPr>
        <p:txBody>
          <a:bodyPr lIns="0" tIns="0" rIns="0" bIns="0" anchor="ctr"/>
          <a:lstStyle/>
          <a:p>
            <a:pPr algn="ctr"/>
            <a:endParaRPr lang="en-US" sz="3870" b="0" strike="noStrike" spc="-1">
              <a:latin typeface="Arial"/>
            </a:endParaRPr>
          </a:p>
        </p:txBody>
      </p:sp>
    </p:spTree>
    <p:extLst>
      <p:ext uri="{BB962C8B-B14F-4D97-AF65-F5344CB8AC3E}">
        <p14:creationId xmlns:p14="http://schemas.microsoft.com/office/powerpoint/2010/main" val="3726819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983E-EFBD-4FD7-ADE5-179EB60A5F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75FF0-2334-4CD4-B90C-EA860F192B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67D12-9EF4-4B1B-92C1-4441F47C105F}"/>
              </a:ext>
            </a:extLst>
          </p:cNvPr>
          <p:cNvSpPr>
            <a:spLocks noGrp="1"/>
          </p:cNvSpPr>
          <p:nvPr>
            <p:ph type="dt" sz="half" idx="10"/>
          </p:nvPr>
        </p:nvSpPr>
        <p:spPr/>
        <p:txBody>
          <a:bodyPr/>
          <a:lstStyle/>
          <a:p>
            <a:fld id="{85FAED9A-0747-44AF-89A7-B7D853D10221}" type="datetimeFigureOut">
              <a:rPr lang="en-US" smtClean="0"/>
              <a:t>6/18/2019</a:t>
            </a:fld>
            <a:endParaRPr lang="en-US"/>
          </a:p>
        </p:txBody>
      </p:sp>
      <p:sp>
        <p:nvSpPr>
          <p:cNvPr id="5" name="Footer Placeholder 4">
            <a:extLst>
              <a:ext uri="{FF2B5EF4-FFF2-40B4-BE49-F238E27FC236}">
                <a16:creationId xmlns:a16="http://schemas.microsoft.com/office/drawing/2014/main" id="{B9374598-6A5C-4EF2-B4CC-CCD217515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79552-6F19-40AC-A65A-78FBB2D15585}"/>
              </a:ext>
            </a:extLst>
          </p:cNvPr>
          <p:cNvSpPr>
            <a:spLocks noGrp="1"/>
          </p:cNvSpPr>
          <p:nvPr>
            <p:ph type="sldNum" sz="quarter" idx="12"/>
          </p:nvPr>
        </p:nvSpPr>
        <p:spPr/>
        <p:txBody>
          <a:bodyPr/>
          <a:lstStyle/>
          <a:p>
            <a:fld id="{111F56E9-517C-41A8-966D-543A19BDC213}" type="slidenum">
              <a:rPr lang="en-US" smtClean="0"/>
              <a:t>‹#›</a:t>
            </a:fld>
            <a:endParaRPr lang="en-US"/>
          </a:p>
        </p:txBody>
      </p:sp>
    </p:spTree>
    <p:extLst>
      <p:ext uri="{BB962C8B-B14F-4D97-AF65-F5344CB8AC3E}">
        <p14:creationId xmlns:p14="http://schemas.microsoft.com/office/powerpoint/2010/main" val="238520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9996-9E44-484B-BA43-DA0BFE932E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8491C6-5708-468C-BD2E-48A87865CB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DE1F6-7EED-4073-8A9C-DFC8659A1050}"/>
              </a:ext>
            </a:extLst>
          </p:cNvPr>
          <p:cNvSpPr>
            <a:spLocks noGrp="1"/>
          </p:cNvSpPr>
          <p:nvPr>
            <p:ph type="dt" sz="half" idx="10"/>
          </p:nvPr>
        </p:nvSpPr>
        <p:spPr/>
        <p:txBody>
          <a:bodyPr/>
          <a:lstStyle/>
          <a:p>
            <a:fld id="{85FAED9A-0747-44AF-89A7-B7D853D10221}" type="datetimeFigureOut">
              <a:rPr lang="en-US" smtClean="0"/>
              <a:t>6/18/2019</a:t>
            </a:fld>
            <a:endParaRPr lang="en-US"/>
          </a:p>
        </p:txBody>
      </p:sp>
      <p:sp>
        <p:nvSpPr>
          <p:cNvPr id="5" name="Footer Placeholder 4">
            <a:extLst>
              <a:ext uri="{FF2B5EF4-FFF2-40B4-BE49-F238E27FC236}">
                <a16:creationId xmlns:a16="http://schemas.microsoft.com/office/drawing/2014/main" id="{44488DC8-E85E-43CC-BB54-089DF10C54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810DC-BE06-46F0-9AC6-37DBDE11E89F}"/>
              </a:ext>
            </a:extLst>
          </p:cNvPr>
          <p:cNvSpPr>
            <a:spLocks noGrp="1"/>
          </p:cNvSpPr>
          <p:nvPr>
            <p:ph type="sldNum" sz="quarter" idx="12"/>
          </p:nvPr>
        </p:nvSpPr>
        <p:spPr/>
        <p:txBody>
          <a:bodyPr/>
          <a:lstStyle/>
          <a:p>
            <a:fld id="{111F56E9-517C-41A8-966D-543A19BDC213}" type="slidenum">
              <a:rPr lang="en-US" smtClean="0"/>
              <a:t>‹#›</a:t>
            </a:fld>
            <a:endParaRPr lang="en-US"/>
          </a:p>
        </p:txBody>
      </p:sp>
    </p:spTree>
    <p:extLst>
      <p:ext uri="{BB962C8B-B14F-4D97-AF65-F5344CB8AC3E}">
        <p14:creationId xmlns:p14="http://schemas.microsoft.com/office/powerpoint/2010/main" val="244004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AF4B-75C2-4A61-A6A8-FABC71424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CFFD38-CBA2-41D2-A623-5D17D7817A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E629AB-446E-4572-A37C-BFA094B542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2E923C-2050-4D19-9DE4-142707BD3A84}"/>
              </a:ext>
            </a:extLst>
          </p:cNvPr>
          <p:cNvSpPr>
            <a:spLocks noGrp="1"/>
          </p:cNvSpPr>
          <p:nvPr>
            <p:ph type="dt" sz="half" idx="10"/>
          </p:nvPr>
        </p:nvSpPr>
        <p:spPr/>
        <p:txBody>
          <a:bodyPr/>
          <a:lstStyle/>
          <a:p>
            <a:fld id="{85FAED9A-0747-44AF-89A7-B7D853D10221}" type="datetimeFigureOut">
              <a:rPr lang="en-US" smtClean="0"/>
              <a:t>6/18/2019</a:t>
            </a:fld>
            <a:endParaRPr lang="en-US"/>
          </a:p>
        </p:txBody>
      </p:sp>
      <p:sp>
        <p:nvSpPr>
          <p:cNvPr id="6" name="Footer Placeholder 5">
            <a:extLst>
              <a:ext uri="{FF2B5EF4-FFF2-40B4-BE49-F238E27FC236}">
                <a16:creationId xmlns:a16="http://schemas.microsoft.com/office/drawing/2014/main" id="{ED2926C9-258B-41BA-873F-D8D5DDED1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9F888B-CC23-4294-B1AD-1152BCD3DBCF}"/>
              </a:ext>
            </a:extLst>
          </p:cNvPr>
          <p:cNvSpPr>
            <a:spLocks noGrp="1"/>
          </p:cNvSpPr>
          <p:nvPr>
            <p:ph type="sldNum" sz="quarter" idx="12"/>
          </p:nvPr>
        </p:nvSpPr>
        <p:spPr/>
        <p:txBody>
          <a:bodyPr/>
          <a:lstStyle/>
          <a:p>
            <a:fld id="{111F56E9-517C-41A8-966D-543A19BDC213}" type="slidenum">
              <a:rPr lang="en-US" smtClean="0"/>
              <a:t>‹#›</a:t>
            </a:fld>
            <a:endParaRPr lang="en-US"/>
          </a:p>
        </p:txBody>
      </p:sp>
    </p:spTree>
    <p:extLst>
      <p:ext uri="{BB962C8B-B14F-4D97-AF65-F5344CB8AC3E}">
        <p14:creationId xmlns:p14="http://schemas.microsoft.com/office/powerpoint/2010/main" val="2330243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59127-B15D-454D-A60F-34E9E36318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27602A-9665-4A9E-B3E0-CF687370AE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2B48C0-F0A7-4982-8947-46946A78AB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44AB48-7FD9-48E0-B3C0-AA2B1068B7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7520FC-174C-4DB1-9DAC-070DB40729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1DC8F-3964-4A3E-AD3F-4DF8D95B4D35}"/>
              </a:ext>
            </a:extLst>
          </p:cNvPr>
          <p:cNvSpPr>
            <a:spLocks noGrp="1"/>
          </p:cNvSpPr>
          <p:nvPr>
            <p:ph type="dt" sz="half" idx="10"/>
          </p:nvPr>
        </p:nvSpPr>
        <p:spPr/>
        <p:txBody>
          <a:bodyPr/>
          <a:lstStyle/>
          <a:p>
            <a:fld id="{85FAED9A-0747-44AF-89A7-B7D853D10221}" type="datetimeFigureOut">
              <a:rPr lang="en-US" smtClean="0"/>
              <a:t>6/18/2019</a:t>
            </a:fld>
            <a:endParaRPr lang="en-US"/>
          </a:p>
        </p:txBody>
      </p:sp>
      <p:sp>
        <p:nvSpPr>
          <p:cNvPr id="8" name="Footer Placeholder 7">
            <a:extLst>
              <a:ext uri="{FF2B5EF4-FFF2-40B4-BE49-F238E27FC236}">
                <a16:creationId xmlns:a16="http://schemas.microsoft.com/office/drawing/2014/main" id="{598503E9-0CCF-492F-8B8F-7C3FCB4C7D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5D7EC9-16E1-4A12-B694-820FBB47C76A}"/>
              </a:ext>
            </a:extLst>
          </p:cNvPr>
          <p:cNvSpPr>
            <a:spLocks noGrp="1"/>
          </p:cNvSpPr>
          <p:nvPr>
            <p:ph type="sldNum" sz="quarter" idx="12"/>
          </p:nvPr>
        </p:nvSpPr>
        <p:spPr/>
        <p:txBody>
          <a:bodyPr/>
          <a:lstStyle/>
          <a:p>
            <a:fld id="{111F56E9-517C-41A8-966D-543A19BDC213}" type="slidenum">
              <a:rPr lang="en-US" smtClean="0"/>
              <a:t>‹#›</a:t>
            </a:fld>
            <a:endParaRPr lang="en-US"/>
          </a:p>
        </p:txBody>
      </p:sp>
    </p:spTree>
    <p:extLst>
      <p:ext uri="{BB962C8B-B14F-4D97-AF65-F5344CB8AC3E}">
        <p14:creationId xmlns:p14="http://schemas.microsoft.com/office/powerpoint/2010/main" val="2806065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37B1-C4FD-411D-9167-B15FB929FE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F1B0C3-F800-46FC-8149-231802D8AEA3}"/>
              </a:ext>
            </a:extLst>
          </p:cNvPr>
          <p:cNvSpPr>
            <a:spLocks noGrp="1"/>
          </p:cNvSpPr>
          <p:nvPr>
            <p:ph type="dt" sz="half" idx="10"/>
          </p:nvPr>
        </p:nvSpPr>
        <p:spPr/>
        <p:txBody>
          <a:bodyPr/>
          <a:lstStyle/>
          <a:p>
            <a:fld id="{85FAED9A-0747-44AF-89A7-B7D853D10221}" type="datetimeFigureOut">
              <a:rPr lang="en-US" smtClean="0"/>
              <a:t>6/18/2019</a:t>
            </a:fld>
            <a:endParaRPr lang="en-US"/>
          </a:p>
        </p:txBody>
      </p:sp>
      <p:sp>
        <p:nvSpPr>
          <p:cNvPr id="4" name="Footer Placeholder 3">
            <a:extLst>
              <a:ext uri="{FF2B5EF4-FFF2-40B4-BE49-F238E27FC236}">
                <a16:creationId xmlns:a16="http://schemas.microsoft.com/office/drawing/2014/main" id="{4CBE97E7-B6EB-49FD-BF47-5F971BE1B1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CE0934-514D-4739-9842-9C91D728D56F}"/>
              </a:ext>
            </a:extLst>
          </p:cNvPr>
          <p:cNvSpPr>
            <a:spLocks noGrp="1"/>
          </p:cNvSpPr>
          <p:nvPr>
            <p:ph type="sldNum" sz="quarter" idx="12"/>
          </p:nvPr>
        </p:nvSpPr>
        <p:spPr/>
        <p:txBody>
          <a:bodyPr/>
          <a:lstStyle/>
          <a:p>
            <a:fld id="{111F56E9-517C-41A8-966D-543A19BDC213}" type="slidenum">
              <a:rPr lang="en-US" smtClean="0"/>
              <a:t>‹#›</a:t>
            </a:fld>
            <a:endParaRPr lang="en-US"/>
          </a:p>
        </p:txBody>
      </p:sp>
    </p:spTree>
    <p:extLst>
      <p:ext uri="{BB962C8B-B14F-4D97-AF65-F5344CB8AC3E}">
        <p14:creationId xmlns:p14="http://schemas.microsoft.com/office/powerpoint/2010/main" val="498233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332A9-59B4-4D2E-A482-E588D0F661B8}"/>
              </a:ext>
            </a:extLst>
          </p:cNvPr>
          <p:cNvSpPr>
            <a:spLocks noGrp="1"/>
          </p:cNvSpPr>
          <p:nvPr>
            <p:ph type="dt" sz="half" idx="10"/>
          </p:nvPr>
        </p:nvSpPr>
        <p:spPr/>
        <p:txBody>
          <a:bodyPr/>
          <a:lstStyle/>
          <a:p>
            <a:fld id="{85FAED9A-0747-44AF-89A7-B7D853D10221}" type="datetimeFigureOut">
              <a:rPr lang="en-US" smtClean="0"/>
              <a:t>6/18/2019</a:t>
            </a:fld>
            <a:endParaRPr lang="en-US"/>
          </a:p>
        </p:txBody>
      </p:sp>
      <p:sp>
        <p:nvSpPr>
          <p:cNvPr id="3" name="Footer Placeholder 2">
            <a:extLst>
              <a:ext uri="{FF2B5EF4-FFF2-40B4-BE49-F238E27FC236}">
                <a16:creationId xmlns:a16="http://schemas.microsoft.com/office/drawing/2014/main" id="{39DE3FF4-6730-4B41-B5FE-26C23C0781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26B7CD-7908-4E9B-9378-5C4B2A30A4CF}"/>
              </a:ext>
            </a:extLst>
          </p:cNvPr>
          <p:cNvSpPr>
            <a:spLocks noGrp="1"/>
          </p:cNvSpPr>
          <p:nvPr>
            <p:ph type="sldNum" sz="quarter" idx="12"/>
          </p:nvPr>
        </p:nvSpPr>
        <p:spPr/>
        <p:txBody>
          <a:bodyPr/>
          <a:lstStyle/>
          <a:p>
            <a:fld id="{111F56E9-517C-41A8-966D-543A19BDC213}" type="slidenum">
              <a:rPr lang="en-US" smtClean="0"/>
              <a:t>‹#›</a:t>
            </a:fld>
            <a:endParaRPr lang="en-US"/>
          </a:p>
        </p:txBody>
      </p:sp>
    </p:spTree>
    <p:extLst>
      <p:ext uri="{BB962C8B-B14F-4D97-AF65-F5344CB8AC3E}">
        <p14:creationId xmlns:p14="http://schemas.microsoft.com/office/powerpoint/2010/main" val="4068219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D3EC-91D5-4163-8AD3-D3D96EAF9B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82BD5A-0636-4DFA-B1A9-DE2DBAD281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7EFE3A-0A2F-4845-A884-29DF3C85C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3513C-B92D-4396-968D-EEEE125E4B99}"/>
              </a:ext>
            </a:extLst>
          </p:cNvPr>
          <p:cNvSpPr>
            <a:spLocks noGrp="1"/>
          </p:cNvSpPr>
          <p:nvPr>
            <p:ph type="dt" sz="half" idx="10"/>
          </p:nvPr>
        </p:nvSpPr>
        <p:spPr/>
        <p:txBody>
          <a:bodyPr/>
          <a:lstStyle/>
          <a:p>
            <a:fld id="{85FAED9A-0747-44AF-89A7-B7D853D10221}" type="datetimeFigureOut">
              <a:rPr lang="en-US" smtClean="0"/>
              <a:t>6/18/2019</a:t>
            </a:fld>
            <a:endParaRPr lang="en-US"/>
          </a:p>
        </p:txBody>
      </p:sp>
      <p:sp>
        <p:nvSpPr>
          <p:cNvPr id="6" name="Footer Placeholder 5">
            <a:extLst>
              <a:ext uri="{FF2B5EF4-FFF2-40B4-BE49-F238E27FC236}">
                <a16:creationId xmlns:a16="http://schemas.microsoft.com/office/drawing/2014/main" id="{F94882FF-04E9-4FCF-A6BE-169C19384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44E1B-2177-4159-9CC7-50F5A7FD391D}"/>
              </a:ext>
            </a:extLst>
          </p:cNvPr>
          <p:cNvSpPr>
            <a:spLocks noGrp="1"/>
          </p:cNvSpPr>
          <p:nvPr>
            <p:ph type="sldNum" sz="quarter" idx="12"/>
          </p:nvPr>
        </p:nvSpPr>
        <p:spPr/>
        <p:txBody>
          <a:bodyPr/>
          <a:lstStyle/>
          <a:p>
            <a:fld id="{111F56E9-517C-41A8-966D-543A19BDC213}" type="slidenum">
              <a:rPr lang="en-US" smtClean="0"/>
              <a:t>‹#›</a:t>
            </a:fld>
            <a:endParaRPr lang="en-US"/>
          </a:p>
        </p:txBody>
      </p:sp>
    </p:spTree>
    <p:extLst>
      <p:ext uri="{BB962C8B-B14F-4D97-AF65-F5344CB8AC3E}">
        <p14:creationId xmlns:p14="http://schemas.microsoft.com/office/powerpoint/2010/main" val="1119966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41350-B7AB-4F82-87FB-653E1A1078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DB2E-DA1A-4D51-B190-170F196798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8E4ADF-D7B8-4CEC-9FE9-10395AFDC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178D0C-F45E-4012-978E-1293B253B7CA}"/>
              </a:ext>
            </a:extLst>
          </p:cNvPr>
          <p:cNvSpPr>
            <a:spLocks noGrp="1"/>
          </p:cNvSpPr>
          <p:nvPr>
            <p:ph type="dt" sz="half" idx="10"/>
          </p:nvPr>
        </p:nvSpPr>
        <p:spPr/>
        <p:txBody>
          <a:bodyPr/>
          <a:lstStyle/>
          <a:p>
            <a:fld id="{85FAED9A-0747-44AF-89A7-B7D853D10221}" type="datetimeFigureOut">
              <a:rPr lang="en-US" smtClean="0"/>
              <a:t>6/18/2019</a:t>
            </a:fld>
            <a:endParaRPr lang="en-US"/>
          </a:p>
        </p:txBody>
      </p:sp>
      <p:sp>
        <p:nvSpPr>
          <p:cNvPr id="6" name="Footer Placeholder 5">
            <a:extLst>
              <a:ext uri="{FF2B5EF4-FFF2-40B4-BE49-F238E27FC236}">
                <a16:creationId xmlns:a16="http://schemas.microsoft.com/office/drawing/2014/main" id="{C0CD19BE-ACD0-4455-8F48-05F3E3114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8CAECF-6E3C-4112-8EE8-E401E0A65382}"/>
              </a:ext>
            </a:extLst>
          </p:cNvPr>
          <p:cNvSpPr>
            <a:spLocks noGrp="1"/>
          </p:cNvSpPr>
          <p:nvPr>
            <p:ph type="sldNum" sz="quarter" idx="12"/>
          </p:nvPr>
        </p:nvSpPr>
        <p:spPr/>
        <p:txBody>
          <a:bodyPr/>
          <a:lstStyle/>
          <a:p>
            <a:fld id="{111F56E9-517C-41A8-966D-543A19BDC213}" type="slidenum">
              <a:rPr lang="en-US" smtClean="0"/>
              <a:t>‹#›</a:t>
            </a:fld>
            <a:endParaRPr lang="en-US"/>
          </a:p>
        </p:txBody>
      </p:sp>
    </p:spTree>
    <p:extLst>
      <p:ext uri="{BB962C8B-B14F-4D97-AF65-F5344CB8AC3E}">
        <p14:creationId xmlns:p14="http://schemas.microsoft.com/office/powerpoint/2010/main" val="2028864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4A979-6D91-48FC-9FDB-3C16FF6D60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DA5DAF-4B4D-4168-9648-D8C8FE8987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93C85-0229-4304-B27E-11A3F9F8AD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AED9A-0747-44AF-89A7-B7D853D10221}" type="datetimeFigureOut">
              <a:rPr lang="en-US" smtClean="0"/>
              <a:t>6/18/2019</a:t>
            </a:fld>
            <a:endParaRPr lang="en-US"/>
          </a:p>
        </p:txBody>
      </p:sp>
      <p:sp>
        <p:nvSpPr>
          <p:cNvPr id="5" name="Footer Placeholder 4">
            <a:extLst>
              <a:ext uri="{FF2B5EF4-FFF2-40B4-BE49-F238E27FC236}">
                <a16:creationId xmlns:a16="http://schemas.microsoft.com/office/drawing/2014/main" id="{7CE9AE83-7152-4D16-8F47-678D47BCF2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40D9C8-4724-45AC-9C35-1F788D0462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F56E9-517C-41A8-966D-543A19BDC213}" type="slidenum">
              <a:rPr lang="en-US" smtClean="0"/>
              <a:t>‹#›</a:t>
            </a:fld>
            <a:endParaRPr lang="en-US"/>
          </a:p>
        </p:txBody>
      </p:sp>
    </p:spTree>
    <p:extLst>
      <p:ext uri="{BB962C8B-B14F-4D97-AF65-F5344CB8AC3E}">
        <p14:creationId xmlns:p14="http://schemas.microsoft.com/office/powerpoint/2010/main" val="113144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p4"/><Relationship Id="rId1" Type="http://schemas.openxmlformats.org/officeDocument/2006/relationships/video" Target="NULL"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6.mp4"/><Relationship Id="rId1" Type="http://schemas.openxmlformats.org/officeDocument/2006/relationships/video" Target="NULL" TargetMode="Externa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30.png"/><Relationship Id="rId4"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4"/><Relationship Id="rId1" Type="http://schemas.openxmlformats.org/officeDocument/2006/relationships/video" Target="NULL" TargetMode="Externa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4"/><Relationship Id="rId1" Type="http://schemas.openxmlformats.org/officeDocument/2006/relationships/video" Target="NULL" TargetMode="Externa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9.mp4"/><Relationship Id="rId1" Type="http://schemas.openxmlformats.org/officeDocument/2006/relationships/video" Target="NULL" TargetMode="Externa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0.mp4"/><Relationship Id="rId1" Type="http://schemas.openxmlformats.org/officeDocument/2006/relationships/video" Target="NULL" TargetMode="Externa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1.mp4"/><Relationship Id="rId1" Type="http://schemas.openxmlformats.org/officeDocument/2006/relationships/video" Target="NULL"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2.mp4"/><Relationship Id="rId1" Type="http://schemas.openxmlformats.org/officeDocument/2006/relationships/video" Target="NULL" TargetMode="Externa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3.mp4"/><Relationship Id="rId1" Type="http://schemas.openxmlformats.org/officeDocument/2006/relationships/video" Target="NULL" TargetMode="Externa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4.mp4"/><Relationship Id="rId1" Type="http://schemas.openxmlformats.org/officeDocument/2006/relationships/video" Target="NULL" TargetMode="Externa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10.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10.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50.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mp4"/><Relationship Id="rId1" Type="http://schemas.openxmlformats.org/officeDocument/2006/relationships/video" Target="NULL" TargetMode="External"/><Relationship Id="rId5" Type="http://schemas.openxmlformats.org/officeDocument/2006/relationships/image" Target="../media/image91.pn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90FACB94-1193-434B-A27D-38E64ABD921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530600" y="863600"/>
            <a:ext cx="5130800" cy="5130800"/>
          </a:xfrm>
          <a:prstGeom prst="rect">
            <a:avLst/>
          </a:prstGeom>
        </p:spPr>
      </p:pic>
      <p:sp>
        <p:nvSpPr>
          <p:cNvPr id="4" name="TextBox 3">
            <a:extLst>
              <a:ext uri="{FF2B5EF4-FFF2-40B4-BE49-F238E27FC236}">
                <a16:creationId xmlns:a16="http://schemas.microsoft.com/office/drawing/2014/main" id="{C4BBF2B3-E0A0-4A6A-A267-63C834841F4F}"/>
              </a:ext>
            </a:extLst>
          </p:cNvPr>
          <p:cNvSpPr txBox="1"/>
          <p:nvPr/>
        </p:nvSpPr>
        <p:spPr>
          <a:xfrm>
            <a:off x="782320" y="2268994"/>
            <a:ext cx="10811614" cy="707886"/>
          </a:xfrm>
          <a:prstGeom prst="rect">
            <a:avLst/>
          </a:prstGeom>
          <a:noFill/>
        </p:spPr>
        <p:txBody>
          <a:bodyPr wrap="none" rtlCol="0">
            <a:spAutoFit/>
          </a:bodyPr>
          <a:lstStyle/>
          <a:p>
            <a:r>
              <a:rPr lang="en-US" sz="4000" b="1" dirty="0">
                <a:solidFill>
                  <a:srgbClr val="7030A0"/>
                </a:solidFill>
              </a:rPr>
              <a:t>Introduction of Neural Network for Deep Learning</a:t>
            </a:r>
          </a:p>
        </p:txBody>
      </p:sp>
      <p:sp>
        <p:nvSpPr>
          <p:cNvPr id="44" name="TextBox 43">
            <a:extLst>
              <a:ext uri="{FF2B5EF4-FFF2-40B4-BE49-F238E27FC236}">
                <a16:creationId xmlns:a16="http://schemas.microsoft.com/office/drawing/2014/main" id="{B89B9F30-9473-4D8B-8CED-99F2074810E2}"/>
              </a:ext>
            </a:extLst>
          </p:cNvPr>
          <p:cNvSpPr txBox="1"/>
          <p:nvPr/>
        </p:nvSpPr>
        <p:spPr>
          <a:xfrm>
            <a:off x="3481456" y="3881120"/>
            <a:ext cx="5179944" cy="646331"/>
          </a:xfrm>
          <a:prstGeom prst="rect">
            <a:avLst/>
          </a:prstGeom>
          <a:noFill/>
        </p:spPr>
        <p:txBody>
          <a:bodyPr wrap="none" rtlCol="0">
            <a:spAutoFit/>
          </a:bodyPr>
          <a:lstStyle/>
          <a:p>
            <a:r>
              <a:rPr lang="en-US" sz="3600" b="1" dirty="0">
                <a:solidFill>
                  <a:srgbClr val="7030A0"/>
                </a:solidFill>
              </a:rPr>
              <a:t>Zendi Iklima ST </a:t>
            </a:r>
            <a:r>
              <a:rPr lang="en-US" sz="3600" b="1" dirty="0" err="1">
                <a:solidFill>
                  <a:srgbClr val="7030A0"/>
                </a:solidFill>
              </a:rPr>
              <a:t>SKom</a:t>
            </a:r>
            <a:r>
              <a:rPr lang="en-US" sz="3600" b="1" dirty="0">
                <a:solidFill>
                  <a:srgbClr val="7030A0"/>
                </a:solidFill>
              </a:rPr>
              <a:t> MSc</a:t>
            </a:r>
          </a:p>
        </p:txBody>
      </p:sp>
    </p:spTree>
    <p:extLst>
      <p:ext uri="{BB962C8B-B14F-4D97-AF65-F5344CB8AC3E}">
        <p14:creationId xmlns:p14="http://schemas.microsoft.com/office/powerpoint/2010/main" val="303682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67280" y="-254000"/>
            <a:ext cx="7366000" cy="7366000"/>
          </a:xfrm>
          <a:prstGeom prst="rect">
            <a:avLst/>
          </a:prstGeom>
        </p:spPr>
      </p:pic>
      <p:sp>
        <p:nvSpPr>
          <p:cNvPr id="2" name="Rectangle 1">
            <a:extLst>
              <a:ext uri="{FF2B5EF4-FFF2-40B4-BE49-F238E27FC236}">
                <a16:creationId xmlns:a16="http://schemas.microsoft.com/office/drawing/2014/main" id="{B6B24DE8-6DC2-42B4-8862-E57AD31CA8EB}"/>
              </a:ext>
            </a:extLst>
          </p:cNvPr>
          <p:cNvSpPr/>
          <p:nvPr/>
        </p:nvSpPr>
        <p:spPr>
          <a:xfrm>
            <a:off x="1869440" y="927166"/>
            <a:ext cx="8361680" cy="2062103"/>
          </a:xfrm>
          <a:prstGeom prst="rect">
            <a:avLst/>
          </a:prstGeom>
        </p:spPr>
        <p:txBody>
          <a:bodyPr wrap="square">
            <a:spAutoFit/>
          </a:bodyPr>
          <a:lstStyle/>
          <a:p>
            <a:pPr algn="ctr"/>
            <a:r>
              <a:rPr lang="en-US" sz="3200" b="1" dirty="0">
                <a:latin typeface="medium-content-serif-font"/>
              </a:rPr>
              <a:t>Layers (Grouping of neurons)</a:t>
            </a:r>
          </a:p>
          <a:p>
            <a:pPr algn="ctr"/>
            <a:r>
              <a:rPr lang="en-US" sz="3200" dirty="0">
                <a:latin typeface="medium-content-serif-font"/>
              </a:rPr>
              <a:t>Contain neurons and help pass information around. There are at minimum two layers in a neural network: Input and Output layer.</a:t>
            </a:r>
            <a:endParaRPr lang="en-US" sz="4800" b="1" dirty="0">
              <a:latin typeface="medium-content-serif-font"/>
            </a:endParaRPr>
          </a:p>
        </p:txBody>
      </p:sp>
      <p:sp>
        <p:nvSpPr>
          <p:cNvPr id="5" name="Rectangle 4">
            <a:extLst>
              <a:ext uri="{FF2B5EF4-FFF2-40B4-BE49-F238E27FC236}">
                <a16:creationId xmlns:a16="http://schemas.microsoft.com/office/drawing/2014/main" id="{5531B60E-E1EE-41F6-AFB3-B4CDC59B762F}"/>
              </a:ext>
            </a:extLst>
          </p:cNvPr>
          <p:cNvSpPr/>
          <p:nvPr/>
        </p:nvSpPr>
        <p:spPr>
          <a:xfrm>
            <a:off x="1869440" y="3448284"/>
            <a:ext cx="8097520" cy="1077218"/>
          </a:xfrm>
          <a:prstGeom prst="rect">
            <a:avLst/>
          </a:prstGeom>
        </p:spPr>
        <p:txBody>
          <a:bodyPr wrap="square">
            <a:spAutoFit/>
          </a:bodyPr>
          <a:lstStyle/>
          <a:p>
            <a:pPr algn="ctr"/>
            <a:r>
              <a:rPr lang="en-US" sz="3200" i="1" dirty="0">
                <a:latin typeface="medium-content-serif-font"/>
              </a:rPr>
              <a:t>We can have a large number of layers in a complex neural network.</a:t>
            </a:r>
            <a:endParaRPr lang="en-US" sz="4800" b="1" dirty="0">
              <a:latin typeface="medium-content-serif-font"/>
            </a:endParaRPr>
          </a:p>
        </p:txBody>
      </p:sp>
      <p:sp>
        <p:nvSpPr>
          <p:cNvPr id="4" name="TextBox 3">
            <a:extLst>
              <a:ext uri="{FF2B5EF4-FFF2-40B4-BE49-F238E27FC236}">
                <a16:creationId xmlns:a16="http://schemas.microsoft.com/office/drawing/2014/main" id="{C4BBF2B3-E0A0-4A6A-A267-63C834841F4F}"/>
              </a:ext>
            </a:extLst>
          </p:cNvPr>
          <p:cNvSpPr txBox="1"/>
          <p:nvPr/>
        </p:nvSpPr>
        <p:spPr>
          <a:xfrm>
            <a:off x="172720" y="142240"/>
            <a:ext cx="5149743" cy="646331"/>
          </a:xfrm>
          <a:prstGeom prst="rect">
            <a:avLst/>
          </a:prstGeom>
          <a:noFill/>
        </p:spPr>
        <p:txBody>
          <a:bodyPr wrap="none" rtlCol="0">
            <a:spAutoFit/>
          </a:bodyPr>
          <a:lstStyle/>
          <a:p>
            <a:r>
              <a:rPr lang="en-US" sz="3600" b="1" dirty="0">
                <a:solidFill>
                  <a:srgbClr val="7030A0"/>
                </a:solidFill>
              </a:rPr>
              <a:t>Main Components: Layers</a:t>
            </a:r>
          </a:p>
        </p:txBody>
      </p:sp>
      <p:sp>
        <p:nvSpPr>
          <p:cNvPr id="6" name="Rectangle 5">
            <a:extLst>
              <a:ext uri="{FF2B5EF4-FFF2-40B4-BE49-F238E27FC236}">
                <a16:creationId xmlns:a16="http://schemas.microsoft.com/office/drawing/2014/main" id="{61EE2447-E9F4-403C-BECC-8D3C96B623FA}"/>
              </a:ext>
            </a:extLst>
          </p:cNvPr>
          <p:cNvSpPr/>
          <p:nvPr/>
        </p:nvSpPr>
        <p:spPr>
          <a:xfrm>
            <a:off x="1869440" y="4984517"/>
            <a:ext cx="8097520" cy="1077218"/>
          </a:xfrm>
          <a:prstGeom prst="rect">
            <a:avLst/>
          </a:prstGeom>
        </p:spPr>
        <p:txBody>
          <a:bodyPr wrap="square">
            <a:spAutoFit/>
          </a:bodyPr>
          <a:lstStyle/>
          <a:p>
            <a:pPr algn="ctr"/>
            <a:r>
              <a:rPr lang="en-US" sz="3200" dirty="0">
                <a:latin typeface="medium-content-serif-font"/>
              </a:rPr>
              <a:t>The layers, other than the input and output layers, are known as hidden layers.</a:t>
            </a:r>
            <a:endParaRPr lang="en-US" sz="7200" b="1" dirty="0">
              <a:latin typeface="medium-content-serif-font"/>
            </a:endParaRPr>
          </a:p>
        </p:txBody>
      </p:sp>
    </p:spTree>
    <p:extLst>
      <p:ext uri="{BB962C8B-B14F-4D97-AF65-F5344CB8AC3E}">
        <p14:creationId xmlns:p14="http://schemas.microsoft.com/office/powerpoint/2010/main" val="81952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3">
            <a:hlinkClick r:id="" action="ppaction://media"/>
            <a:extLst>
              <a:ext uri="{FF2B5EF4-FFF2-40B4-BE49-F238E27FC236}">
                <a16:creationId xmlns:a16="http://schemas.microsoft.com/office/drawing/2014/main" id="{602B8C49-DA57-4550-BF68-1436AEC300EB}"/>
              </a:ext>
            </a:extLst>
          </p:cNvPr>
          <p:cNvPicPr>
            <a:picLocks noChangeAspect="1"/>
          </p:cNvPicPr>
          <p:nvPr>
            <a:videoFile r:link="rId1"/>
            <p:extLst>
              <p:ext uri="{DAA4B4D4-6D71-4841-9C94-3DE7FCFB9230}">
                <p14:media xmlns:p14="http://schemas.microsoft.com/office/powerpoint/2010/main" r:embed="rId2">
                  <p14:trim st="5495" end="3429.5"/>
                </p14:media>
              </p:ext>
            </p:extLst>
          </p:nvPr>
        </p:nvPicPr>
        <p:blipFill>
          <a:blip r:embed="rId4"/>
          <a:stretch>
            <a:fillRect/>
          </a:stretch>
        </p:blipFill>
        <p:spPr>
          <a:xfrm>
            <a:off x="504825" y="209550"/>
            <a:ext cx="11182350" cy="6438900"/>
          </a:xfrm>
          <a:prstGeom prst="rect">
            <a:avLst/>
          </a:prstGeom>
        </p:spPr>
      </p:pic>
    </p:spTree>
    <p:extLst>
      <p:ext uri="{BB962C8B-B14F-4D97-AF65-F5344CB8AC3E}">
        <p14:creationId xmlns:p14="http://schemas.microsoft.com/office/powerpoint/2010/main" val="1429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0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4">
            <a:hlinkClick r:id="" action="ppaction://media"/>
            <a:extLst>
              <a:ext uri="{FF2B5EF4-FFF2-40B4-BE49-F238E27FC236}">
                <a16:creationId xmlns:a16="http://schemas.microsoft.com/office/drawing/2014/main" id="{C82287B2-8E7D-4275-B936-1C01E8FD83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2450" y="85725"/>
            <a:ext cx="11087100" cy="6686550"/>
          </a:xfrm>
          <a:prstGeom prst="rect">
            <a:avLst/>
          </a:prstGeom>
        </p:spPr>
      </p:pic>
    </p:spTree>
    <p:extLst>
      <p:ext uri="{BB962C8B-B14F-4D97-AF65-F5344CB8AC3E}">
        <p14:creationId xmlns:p14="http://schemas.microsoft.com/office/powerpoint/2010/main" val="242742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67280" y="-254000"/>
            <a:ext cx="7366000" cy="7366000"/>
          </a:xfrm>
          <a:prstGeom prst="rect">
            <a:avLst/>
          </a:prstGeom>
        </p:spPr>
      </p:pic>
      <p:sp>
        <p:nvSpPr>
          <p:cNvPr id="2" name="Rectangle 1">
            <a:extLst>
              <a:ext uri="{FF2B5EF4-FFF2-40B4-BE49-F238E27FC236}">
                <a16:creationId xmlns:a16="http://schemas.microsoft.com/office/drawing/2014/main" id="{B6B24DE8-6DC2-42B4-8862-E57AD31CA8EB}"/>
              </a:ext>
            </a:extLst>
          </p:cNvPr>
          <p:cNvSpPr/>
          <p:nvPr/>
        </p:nvSpPr>
        <p:spPr>
          <a:xfrm>
            <a:off x="660400" y="1008446"/>
            <a:ext cx="10515600" cy="2677656"/>
          </a:xfrm>
          <a:prstGeom prst="rect">
            <a:avLst/>
          </a:prstGeom>
        </p:spPr>
        <p:txBody>
          <a:bodyPr wrap="square">
            <a:spAutoFit/>
          </a:bodyPr>
          <a:lstStyle/>
          <a:p>
            <a:pPr algn="ctr"/>
            <a:r>
              <a:rPr lang="en-US" sz="2800" b="1" dirty="0">
                <a:latin typeface="medium-content-serif-font"/>
              </a:rPr>
              <a:t>Activation Function: Mathematical algorithms applied to outputs</a:t>
            </a:r>
          </a:p>
          <a:p>
            <a:pPr algn="ctr"/>
            <a:endParaRPr lang="en-US" sz="2800" dirty="0">
              <a:latin typeface="medium-content-serif-font"/>
            </a:endParaRPr>
          </a:p>
          <a:p>
            <a:pPr algn="ctr"/>
            <a:endParaRPr lang="en-US" sz="2800" dirty="0">
              <a:latin typeface="medium-content-serif-font"/>
            </a:endParaRPr>
          </a:p>
          <a:p>
            <a:pPr algn="ctr"/>
            <a:r>
              <a:rPr lang="en-US" sz="2800" dirty="0">
                <a:latin typeface="medium-content-serif-font"/>
              </a:rPr>
              <a:t>Essentially activation functions smooth or normalize the output before it is passed on to the next or previous neurons in the chain. </a:t>
            </a:r>
          </a:p>
          <a:p>
            <a:pPr algn="ctr"/>
            <a:r>
              <a:rPr lang="en-US" sz="2800" dirty="0">
                <a:latin typeface="medium-content-serif-font"/>
              </a:rPr>
              <a:t>These functions help neural networks learn and improve themselves.</a:t>
            </a:r>
            <a:endParaRPr lang="en-US" sz="2800" b="1" dirty="0">
              <a:latin typeface="medium-content-serif-font"/>
            </a:endParaRPr>
          </a:p>
        </p:txBody>
      </p:sp>
      <p:sp>
        <p:nvSpPr>
          <p:cNvPr id="5" name="Rectangle 4">
            <a:extLst>
              <a:ext uri="{FF2B5EF4-FFF2-40B4-BE49-F238E27FC236}">
                <a16:creationId xmlns:a16="http://schemas.microsoft.com/office/drawing/2014/main" id="{5531B60E-E1EE-41F6-AFB3-B4CDC59B762F}"/>
              </a:ext>
            </a:extLst>
          </p:cNvPr>
          <p:cNvSpPr/>
          <p:nvPr/>
        </p:nvSpPr>
        <p:spPr>
          <a:xfrm>
            <a:off x="360680" y="4637800"/>
            <a:ext cx="11115040" cy="954107"/>
          </a:xfrm>
          <a:prstGeom prst="rect">
            <a:avLst/>
          </a:prstGeom>
        </p:spPr>
        <p:txBody>
          <a:bodyPr wrap="square">
            <a:spAutoFit/>
          </a:bodyPr>
          <a:lstStyle/>
          <a:p>
            <a:pPr algn="ctr"/>
            <a:r>
              <a:rPr lang="en-US" sz="2800" i="1" dirty="0">
                <a:latin typeface="medium-content-serif-font"/>
              </a:rPr>
              <a:t>Neural Networks Is A Machine Learning Concept Modeled On Biological Brain</a:t>
            </a:r>
            <a:endParaRPr lang="en-US" sz="2800" b="1" i="1" dirty="0">
              <a:latin typeface="medium-content-serif-font"/>
            </a:endParaRPr>
          </a:p>
        </p:txBody>
      </p:sp>
      <p:sp>
        <p:nvSpPr>
          <p:cNvPr id="4" name="TextBox 3">
            <a:extLst>
              <a:ext uri="{FF2B5EF4-FFF2-40B4-BE49-F238E27FC236}">
                <a16:creationId xmlns:a16="http://schemas.microsoft.com/office/drawing/2014/main" id="{C4BBF2B3-E0A0-4A6A-A267-63C834841F4F}"/>
              </a:ext>
            </a:extLst>
          </p:cNvPr>
          <p:cNvSpPr txBox="1"/>
          <p:nvPr/>
        </p:nvSpPr>
        <p:spPr>
          <a:xfrm>
            <a:off x="172720" y="142240"/>
            <a:ext cx="6086025" cy="646331"/>
          </a:xfrm>
          <a:prstGeom prst="rect">
            <a:avLst/>
          </a:prstGeom>
          <a:noFill/>
        </p:spPr>
        <p:txBody>
          <a:bodyPr wrap="none" rtlCol="0">
            <a:spAutoFit/>
          </a:bodyPr>
          <a:lstStyle/>
          <a:p>
            <a:r>
              <a:rPr lang="en-US" sz="3600" b="1" dirty="0">
                <a:solidFill>
                  <a:srgbClr val="7030A0"/>
                </a:solidFill>
              </a:rPr>
              <a:t>Main Components: Activations</a:t>
            </a:r>
          </a:p>
        </p:txBody>
      </p:sp>
    </p:spTree>
    <p:extLst>
      <p:ext uri="{BB962C8B-B14F-4D97-AF65-F5344CB8AC3E}">
        <p14:creationId xmlns:p14="http://schemas.microsoft.com/office/powerpoint/2010/main" val="32487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2">
            <a:hlinkClick r:id="" action="ppaction://media"/>
            <a:extLst>
              <a:ext uri="{FF2B5EF4-FFF2-40B4-BE49-F238E27FC236}">
                <a16:creationId xmlns:a16="http://schemas.microsoft.com/office/drawing/2014/main" id="{801349F3-19EF-4280-A187-A735AC478076}"/>
              </a:ext>
            </a:extLst>
          </p:cNvPr>
          <p:cNvPicPr>
            <a:picLocks noChangeAspect="1"/>
          </p:cNvPicPr>
          <p:nvPr>
            <a:videoFile r:link="rId1"/>
            <p:extLst>
              <p:ext uri="{DAA4B4D4-6D71-4841-9C94-3DE7FCFB9230}">
                <p14:media xmlns:p14="http://schemas.microsoft.com/office/powerpoint/2010/main" r:embed="rId2">
                  <p14:trim st="2322" end="22693"/>
                </p14:media>
              </p:ext>
            </p:extLst>
          </p:nvPr>
        </p:nvPicPr>
        <p:blipFill>
          <a:blip r:embed="rId4"/>
          <a:stretch>
            <a:fillRect/>
          </a:stretch>
        </p:blipFill>
        <p:spPr>
          <a:xfrm>
            <a:off x="600075" y="190500"/>
            <a:ext cx="10991850" cy="6477000"/>
          </a:xfrm>
          <a:prstGeom prst="rect">
            <a:avLst/>
          </a:prstGeom>
        </p:spPr>
      </p:pic>
    </p:spTree>
    <p:extLst>
      <p:ext uri="{BB962C8B-B14F-4D97-AF65-F5344CB8AC3E}">
        <p14:creationId xmlns:p14="http://schemas.microsoft.com/office/powerpoint/2010/main" val="145990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1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67280" y="-254000"/>
            <a:ext cx="7366000" cy="7366000"/>
          </a:xfrm>
          <a:prstGeom prst="rect">
            <a:avLst/>
          </a:prstGeom>
        </p:spPr>
      </p:pic>
      <p:sp>
        <p:nvSpPr>
          <p:cNvPr id="2" name="Rectangle 1">
            <a:extLst>
              <a:ext uri="{FF2B5EF4-FFF2-40B4-BE49-F238E27FC236}">
                <a16:creationId xmlns:a16="http://schemas.microsoft.com/office/drawing/2014/main" id="{B6B24DE8-6DC2-42B4-8862-E57AD31CA8EB}"/>
              </a:ext>
            </a:extLst>
          </p:cNvPr>
          <p:cNvSpPr/>
          <p:nvPr/>
        </p:nvSpPr>
        <p:spPr>
          <a:xfrm>
            <a:off x="660400" y="1008446"/>
            <a:ext cx="10515600" cy="1815882"/>
          </a:xfrm>
          <a:prstGeom prst="rect">
            <a:avLst/>
          </a:prstGeom>
        </p:spPr>
        <p:txBody>
          <a:bodyPr wrap="square">
            <a:spAutoFit/>
          </a:bodyPr>
          <a:lstStyle/>
          <a:p>
            <a:pPr algn="ctr"/>
            <a:r>
              <a:rPr lang="en-US" sz="2800" b="1" dirty="0">
                <a:latin typeface="medium-content-serif-font"/>
              </a:rPr>
              <a:t>Weights &amp; Biases: Numerical Values</a:t>
            </a:r>
          </a:p>
          <a:p>
            <a:pPr algn="ctr"/>
            <a:r>
              <a:rPr lang="en-US" sz="2800" dirty="0">
                <a:latin typeface="medium-content-serif-font"/>
              </a:rPr>
              <a:t>These are essentially variables in the model that are updated to </a:t>
            </a:r>
            <a:r>
              <a:rPr lang="en-US" sz="2800" b="1" dirty="0">
                <a:latin typeface="medium-content-serif-font"/>
              </a:rPr>
              <a:t>improve network’s accuracy</a:t>
            </a:r>
            <a:r>
              <a:rPr lang="en-US" sz="2800" dirty="0">
                <a:latin typeface="medium-content-serif-font"/>
              </a:rPr>
              <a:t>. </a:t>
            </a:r>
            <a:r>
              <a:rPr lang="en-US" sz="2800" b="1" dirty="0">
                <a:latin typeface="medium-content-serif-font"/>
              </a:rPr>
              <a:t>A weight is applied to input of each of the neuron to compute an output</a:t>
            </a:r>
            <a:r>
              <a:rPr lang="en-US" sz="2800" dirty="0">
                <a:latin typeface="medium-content-serif-font"/>
              </a:rPr>
              <a:t>.</a:t>
            </a:r>
            <a:endParaRPr lang="en-US" sz="2800" b="1" dirty="0">
              <a:latin typeface="medium-content-serif-font"/>
            </a:endParaRPr>
          </a:p>
        </p:txBody>
      </p:sp>
      <p:sp>
        <p:nvSpPr>
          <p:cNvPr id="5" name="Rectangle 4">
            <a:extLst>
              <a:ext uri="{FF2B5EF4-FFF2-40B4-BE49-F238E27FC236}">
                <a16:creationId xmlns:a16="http://schemas.microsoft.com/office/drawing/2014/main" id="{5531B60E-E1EE-41F6-AFB3-B4CDC59B762F}"/>
              </a:ext>
            </a:extLst>
          </p:cNvPr>
          <p:cNvSpPr/>
          <p:nvPr/>
        </p:nvSpPr>
        <p:spPr>
          <a:xfrm>
            <a:off x="492760" y="2981720"/>
            <a:ext cx="11115040" cy="954107"/>
          </a:xfrm>
          <a:prstGeom prst="rect">
            <a:avLst/>
          </a:prstGeom>
        </p:spPr>
        <p:txBody>
          <a:bodyPr wrap="square">
            <a:spAutoFit/>
          </a:bodyPr>
          <a:lstStyle/>
          <a:p>
            <a:pPr algn="ctr"/>
            <a:r>
              <a:rPr lang="en-US" sz="2800" dirty="0">
                <a:latin typeface="medium-content-serif-font"/>
              </a:rPr>
              <a:t>Neural networks update these weights on continuous basis. Hence there is a feedback loop implemented in most neural networks.</a:t>
            </a:r>
            <a:endParaRPr lang="en-US" sz="2800" b="1" dirty="0">
              <a:latin typeface="medium-content-serif-font"/>
            </a:endParaRPr>
          </a:p>
        </p:txBody>
      </p:sp>
      <p:sp>
        <p:nvSpPr>
          <p:cNvPr id="4" name="TextBox 3">
            <a:extLst>
              <a:ext uri="{FF2B5EF4-FFF2-40B4-BE49-F238E27FC236}">
                <a16:creationId xmlns:a16="http://schemas.microsoft.com/office/drawing/2014/main" id="{C4BBF2B3-E0A0-4A6A-A267-63C834841F4F}"/>
              </a:ext>
            </a:extLst>
          </p:cNvPr>
          <p:cNvSpPr txBox="1"/>
          <p:nvPr/>
        </p:nvSpPr>
        <p:spPr>
          <a:xfrm>
            <a:off x="172720" y="142240"/>
            <a:ext cx="7238456" cy="646331"/>
          </a:xfrm>
          <a:prstGeom prst="rect">
            <a:avLst/>
          </a:prstGeom>
          <a:noFill/>
        </p:spPr>
        <p:txBody>
          <a:bodyPr wrap="none" rtlCol="0">
            <a:spAutoFit/>
          </a:bodyPr>
          <a:lstStyle/>
          <a:p>
            <a:r>
              <a:rPr lang="en-US" sz="3600" b="1" dirty="0">
                <a:solidFill>
                  <a:srgbClr val="7030A0"/>
                </a:solidFill>
              </a:rPr>
              <a:t>Main Components: Weights &amp; Biases</a:t>
            </a:r>
          </a:p>
        </p:txBody>
      </p:sp>
      <p:sp>
        <p:nvSpPr>
          <p:cNvPr id="6" name="Rectangle 5">
            <a:extLst>
              <a:ext uri="{FF2B5EF4-FFF2-40B4-BE49-F238E27FC236}">
                <a16:creationId xmlns:a16="http://schemas.microsoft.com/office/drawing/2014/main" id="{61EE2447-E9F4-403C-BECC-8D3C96B623FA}"/>
              </a:ext>
            </a:extLst>
          </p:cNvPr>
          <p:cNvSpPr/>
          <p:nvPr/>
        </p:nvSpPr>
        <p:spPr>
          <a:xfrm>
            <a:off x="538480" y="5330765"/>
            <a:ext cx="11115040" cy="1384995"/>
          </a:xfrm>
          <a:prstGeom prst="rect">
            <a:avLst/>
          </a:prstGeom>
        </p:spPr>
        <p:txBody>
          <a:bodyPr wrap="square">
            <a:spAutoFit/>
          </a:bodyPr>
          <a:lstStyle/>
          <a:p>
            <a:pPr algn="ctr"/>
            <a:r>
              <a:rPr lang="en-US" sz="2800" dirty="0"/>
              <a:t>Biases are also numerical values which are added once weights are applied to inputs. Hence weights and biases make neural networks self-learning algorithms.</a:t>
            </a:r>
            <a:endParaRPr lang="en-US" sz="2800" b="1" dirty="0">
              <a:latin typeface="medium-content-serif-font"/>
            </a:endParaRPr>
          </a:p>
        </p:txBody>
      </p:sp>
      <p:sp>
        <p:nvSpPr>
          <p:cNvPr id="7" name="Rectangle 6">
            <a:extLst>
              <a:ext uri="{FF2B5EF4-FFF2-40B4-BE49-F238E27FC236}">
                <a16:creationId xmlns:a16="http://schemas.microsoft.com/office/drawing/2014/main" id="{2F4B8582-A8CC-46C1-85E7-B78C67B15F0A}"/>
              </a:ext>
            </a:extLst>
          </p:cNvPr>
          <p:cNvSpPr/>
          <p:nvPr/>
        </p:nvSpPr>
        <p:spPr>
          <a:xfrm>
            <a:off x="660400" y="4371686"/>
            <a:ext cx="11115040" cy="523220"/>
          </a:xfrm>
          <a:prstGeom prst="rect">
            <a:avLst/>
          </a:prstGeom>
        </p:spPr>
        <p:txBody>
          <a:bodyPr wrap="square">
            <a:spAutoFit/>
          </a:bodyPr>
          <a:lstStyle/>
          <a:p>
            <a:pPr algn="ctr"/>
            <a:r>
              <a:rPr lang="en-US" sz="2800" i="1" dirty="0"/>
              <a:t>Think of weight as input importance of a neuron.</a:t>
            </a:r>
            <a:endParaRPr lang="en-US" sz="2800" b="1" i="1" dirty="0">
              <a:latin typeface="medium-content-serif-font"/>
            </a:endParaRPr>
          </a:p>
        </p:txBody>
      </p:sp>
    </p:spTree>
    <p:extLst>
      <p:ext uri="{BB962C8B-B14F-4D97-AF65-F5344CB8AC3E}">
        <p14:creationId xmlns:p14="http://schemas.microsoft.com/office/powerpoint/2010/main" val="414182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5">
            <a:hlinkClick r:id="" action="ppaction://media"/>
            <a:extLst>
              <a:ext uri="{FF2B5EF4-FFF2-40B4-BE49-F238E27FC236}">
                <a16:creationId xmlns:a16="http://schemas.microsoft.com/office/drawing/2014/main" id="{AD544576-211A-4497-81B5-D602421EA835}"/>
              </a:ext>
            </a:extLst>
          </p:cNvPr>
          <p:cNvPicPr>
            <a:picLocks noChangeAspect="1"/>
          </p:cNvPicPr>
          <p:nvPr>
            <a:videoFile r:link="rId1"/>
            <p:extLst>
              <p:ext uri="{DAA4B4D4-6D71-4841-9C94-3DE7FCFB9230}">
                <p14:media xmlns:p14="http://schemas.microsoft.com/office/powerpoint/2010/main" r:embed="rId2">
                  <p14:trim st="4340" end="2165.0839"/>
                </p14:media>
              </p:ext>
            </p:extLst>
          </p:nvPr>
        </p:nvPicPr>
        <p:blipFill>
          <a:blip r:embed="rId4"/>
          <a:stretch>
            <a:fillRect/>
          </a:stretch>
        </p:blipFill>
        <p:spPr>
          <a:xfrm>
            <a:off x="492125" y="0"/>
            <a:ext cx="11207750" cy="6858000"/>
          </a:xfrm>
          <a:prstGeom prst="rect">
            <a:avLst/>
          </a:prstGeom>
        </p:spPr>
      </p:pic>
    </p:spTree>
    <p:extLst>
      <p:ext uri="{BB962C8B-B14F-4D97-AF65-F5344CB8AC3E}">
        <p14:creationId xmlns:p14="http://schemas.microsoft.com/office/powerpoint/2010/main" val="107978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5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720565-26D9-45D7-8F4B-5863E98E5AA1}"/>
              </a:ext>
            </a:extLst>
          </p:cNvPr>
          <p:cNvPicPr>
            <a:picLocks noChangeAspect="1"/>
          </p:cNvPicPr>
          <p:nvPr/>
        </p:nvPicPr>
        <p:blipFill>
          <a:blip r:embed="rId2"/>
          <a:stretch>
            <a:fillRect/>
          </a:stretch>
        </p:blipFill>
        <p:spPr>
          <a:xfrm>
            <a:off x="581025" y="109537"/>
            <a:ext cx="11029950" cy="6638925"/>
          </a:xfrm>
          <a:prstGeom prst="rect">
            <a:avLst/>
          </a:prstGeom>
        </p:spPr>
      </p:pic>
    </p:spTree>
    <p:extLst>
      <p:ext uri="{BB962C8B-B14F-4D97-AF65-F5344CB8AC3E}">
        <p14:creationId xmlns:p14="http://schemas.microsoft.com/office/powerpoint/2010/main" val="2714771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67280" y="-254000"/>
            <a:ext cx="7366000" cy="7366000"/>
          </a:xfrm>
          <a:prstGeom prst="rect">
            <a:avLst/>
          </a:prstGeom>
        </p:spPr>
      </p:pic>
      <p:sp>
        <p:nvSpPr>
          <p:cNvPr id="2" name="Rectangle 1">
            <a:extLst>
              <a:ext uri="{FF2B5EF4-FFF2-40B4-BE49-F238E27FC236}">
                <a16:creationId xmlns:a16="http://schemas.microsoft.com/office/drawing/2014/main" id="{B6B24DE8-6DC2-42B4-8862-E57AD31CA8EB}"/>
              </a:ext>
            </a:extLst>
          </p:cNvPr>
          <p:cNvSpPr/>
          <p:nvPr/>
        </p:nvSpPr>
        <p:spPr>
          <a:xfrm>
            <a:off x="660400" y="1008446"/>
            <a:ext cx="10515600" cy="2677656"/>
          </a:xfrm>
          <a:prstGeom prst="rect">
            <a:avLst/>
          </a:prstGeom>
        </p:spPr>
        <p:txBody>
          <a:bodyPr wrap="square">
            <a:spAutoFit/>
          </a:bodyPr>
          <a:lstStyle/>
          <a:p>
            <a:pPr algn="ctr"/>
            <a:r>
              <a:rPr lang="en-US" sz="2800" b="1" dirty="0">
                <a:latin typeface="medium-content-serif-font"/>
              </a:rPr>
              <a:t>Activation Function: Mathematical algorithms applied to outputs</a:t>
            </a:r>
          </a:p>
          <a:p>
            <a:pPr algn="ctr"/>
            <a:endParaRPr lang="en-US" sz="2800" dirty="0">
              <a:latin typeface="medium-content-serif-font"/>
            </a:endParaRPr>
          </a:p>
          <a:p>
            <a:pPr algn="ctr"/>
            <a:endParaRPr lang="en-US" sz="2800" dirty="0">
              <a:latin typeface="medium-content-serif-font"/>
            </a:endParaRPr>
          </a:p>
          <a:p>
            <a:pPr algn="ctr"/>
            <a:r>
              <a:rPr lang="en-US" sz="2800" dirty="0">
                <a:latin typeface="medium-content-serif-font"/>
              </a:rPr>
              <a:t>Essentially activation functions smooth or normalize the output before it is passed on to the next or previous neurons in the chain. </a:t>
            </a:r>
          </a:p>
          <a:p>
            <a:pPr algn="ctr"/>
            <a:r>
              <a:rPr lang="en-US" sz="2800" dirty="0">
                <a:latin typeface="medium-content-serif-font"/>
              </a:rPr>
              <a:t>These functions help neural networks learn and improve themselves.</a:t>
            </a:r>
            <a:endParaRPr lang="en-US" sz="2800" b="1" dirty="0">
              <a:latin typeface="medium-content-serif-font"/>
            </a:endParaRPr>
          </a:p>
        </p:txBody>
      </p:sp>
      <p:sp>
        <p:nvSpPr>
          <p:cNvPr id="5" name="Rectangle 4">
            <a:extLst>
              <a:ext uri="{FF2B5EF4-FFF2-40B4-BE49-F238E27FC236}">
                <a16:creationId xmlns:a16="http://schemas.microsoft.com/office/drawing/2014/main" id="{5531B60E-E1EE-41F6-AFB3-B4CDC59B762F}"/>
              </a:ext>
            </a:extLst>
          </p:cNvPr>
          <p:cNvSpPr/>
          <p:nvPr/>
        </p:nvSpPr>
        <p:spPr>
          <a:xfrm>
            <a:off x="360680" y="4637800"/>
            <a:ext cx="11115040" cy="954107"/>
          </a:xfrm>
          <a:prstGeom prst="rect">
            <a:avLst/>
          </a:prstGeom>
        </p:spPr>
        <p:txBody>
          <a:bodyPr wrap="square">
            <a:spAutoFit/>
          </a:bodyPr>
          <a:lstStyle/>
          <a:p>
            <a:pPr algn="ctr"/>
            <a:r>
              <a:rPr lang="en-US" sz="2800" i="1" dirty="0">
                <a:latin typeface="medium-content-serif-font"/>
              </a:rPr>
              <a:t>Neural Networks Is A Machine Learning Concept Modeled On Biological Brain</a:t>
            </a:r>
            <a:endParaRPr lang="en-US" sz="2800" b="1" i="1" dirty="0">
              <a:latin typeface="medium-content-serif-font"/>
            </a:endParaRPr>
          </a:p>
        </p:txBody>
      </p:sp>
      <p:sp>
        <p:nvSpPr>
          <p:cNvPr id="4" name="TextBox 3">
            <a:extLst>
              <a:ext uri="{FF2B5EF4-FFF2-40B4-BE49-F238E27FC236}">
                <a16:creationId xmlns:a16="http://schemas.microsoft.com/office/drawing/2014/main" id="{C4BBF2B3-E0A0-4A6A-A267-63C834841F4F}"/>
              </a:ext>
            </a:extLst>
          </p:cNvPr>
          <p:cNvSpPr txBox="1"/>
          <p:nvPr/>
        </p:nvSpPr>
        <p:spPr>
          <a:xfrm>
            <a:off x="172720" y="142240"/>
            <a:ext cx="6086025" cy="646331"/>
          </a:xfrm>
          <a:prstGeom prst="rect">
            <a:avLst/>
          </a:prstGeom>
          <a:noFill/>
        </p:spPr>
        <p:txBody>
          <a:bodyPr wrap="none" rtlCol="0">
            <a:spAutoFit/>
          </a:bodyPr>
          <a:lstStyle/>
          <a:p>
            <a:r>
              <a:rPr lang="en-US" sz="3600" b="1" dirty="0">
                <a:solidFill>
                  <a:srgbClr val="7030A0"/>
                </a:solidFill>
              </a:rPr>
              <a:t>Main Components: Activations</a:t>
            </a:r>
          </a:p>
        </p:txBody>
      </p:sp>
    </p:spTree>
    <p:extLst>
      <p:ext uri="{BB962C8B-B14F-4D97-AF65-F5344CB8AC3E}">
        <p14:creationId xmlns:p14="http://schemas.microsoft.com/office/powerpoint/2010/main" val="79034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67280" y="-254000"/>
            <a:ext cx="7366000" cy="7366000"/>
          </a:xfrm>
          <a:prstGeom prst="rect">
            <a:avLst/>
          </a:prstGeom>
        </p:spPr>
      </p:pic>
      <p:sp>
        <p:nvSpPr>
          <p:cNvPr id="2" name="Rectangle 1">
            <a:extLst>
              <a:ext uri="{FF2B5EF4-FFF2-40B4-BE49-F238E27FC236}">
                <a16:creationId xmlns:a16="http://schemas.microsoft.com/office/drawing/2014/main" id="{B6B24DE8-6DC2-42B4-8862-E57AD31CA8EB}"/>
              </a:ext>
            </a:extLst>
          </p:cNvPr>
          <p:cNvSpPr/>
          <p:nvPr/>
        </p:nvSpPr>
        <p:spPr>
          <a:xfrm>
            <a:off x="660400" y="1008446"/>
            <a:ext cx="10515600" cy="954107"/>
          </a:xfrm>
          <a:prstGeom prst="rect">
            <a:avLst/>
          </a:prstGeom>
        </p:spPr>
        <p:txBody>
          <a:bodyPr wrap="square">
            <a:spAutoFit/>
          </a:bodyPr>
          <a:lstStyle/>
          <a:p>
            <a:pPr algn="ctr"/>
            <a:r>
              <a:rPr lang="en-US" sz="2800" dirty="0">
                <a:latin typeface="medium-content-serif-font"/>
              </a:rPr>
              <a:t>As the name implies, </a:t>
            </a:r>
            <a:r>
              <a:rPr lang="en-US" sz="2800" b="1" dirty="0">
                <a:latin typeface="medium-content-serif-font"/>
              </a:rPr>
              <a:t>activation function is a mathematical formula </a:t>
            </a:r>
            <a:r>
              <a:rPr lang="en-US" sz="2800" dirty="0">
                <a:latin typeface="medium-content-serif-font"/>
              </a:rPr>
              <a:t>(algorithm) that is activated under certain circumstances. </a:t>
            </a:r>
          </a:p>
        </p:txBody>
      </p:sp>
      <p:sp>
        <p:nvSpPr>
          <p:cNvPr id="5" name="Rectangle 4">
            <a:extLst>
              <a:ext uri="{FF2B5EF4-FFF2-40B4-BE49-F238E27FC236}">
                <a16:creationId xmlns:a16="http://schemas.microsoft.com/office/drawing/2014/main" id="{5531B60E-E1EE-41F6-AFB3-B4CDC59B762F}"/>
              </a:ext>
            </a:extLst>
          </p:cNvPr>
          <p:cNvSpPr/>
          <p:nvPr/>
        </p:nvSpPr>
        <p:spPr>
          <a:xfrm>
            <a:off x="360680" y="3787298"/>
            <a:ext cx="11115040" cy="954107"/>
          </a:xfrm>
          <a:prstGeom prst="rect">
            <a:avLst/>
          </a:prstGeom>
        </p:spPr>
        <p:txBody>
          <a:bodyPr wrap="square">
            <a:spAutoFit/>
          </a:bodyPr>
          <a:lstStyle/>
          <a:p>
            <a:pPr algn="ctr"/>
            <a:r>
              <a:rPr lang="en-US" sz="2800" b="1" i="1" dirty="0">
                <a:latin typeface="medium-content-serif-font"/>
              </a:rPr>
              <a:t>If the computed value is above the required threshold then the activation function is activated and an output is computed.</a:t>
            </a:r>
          </a:p>
        </p:txBody>
      </p:sp>
      <p:sp>
        <p:nvSpPr>
          <p:cNvPr id="4" name="TextBox 3">
            <a:extLst>
              <a:ext uri="{FF2B5EF4-FFF2-40B4-BE49-F238E27FC236}">
                <a16:creationId xmlns:a16="http://schemas.microsoft.com/office/drawing/2014/main" id="{C4BBF2B3-E0A0-4A6A-A267-63C834841F4F}"/>
              </a:ext>
            </a:extLst>
          </p:cNvPr>
          <p:cNvSpPr txBox="1"/>
          <p:nvPr/>
        </p:nvSpPr>
        <p:spPr>
          <a:xfrm>
            <a:off x="172720" y="142240"/>
            <a:ext cx="6086025" cy="646331"/>
          </a:xfrm>
          <a:prstGeom prst="rect">
            <a:avLst/>
          </a:prstGeom>
          <a:noFill/>
        </p:spPr>
        <p:txBody>
          <a:bodyPr wrap="none" rtlCol="0">
            <a:spAutoFit/>
          </a:bodyPr>
          <a:lstStyle/>
          <a:p>
            <a:r>
              <a:rPr lang="en-US" sz="3600" b="1" dirty="0">
                <a:solidFill>
                  <a:srgbClr val="7030A0"/>
                </a:solidFill>
              </a:rPr>
              <a:t>Main Components: Activations</a:t>
            </a:r>
          </a:p>
        </p:txBody>
      </p:sp>
      <p:sp>
        <p:nvSpPr>
          <p:cNvPr id="3" name="Rectangle 2">
            <a:extLst>
              <a:ext uri="{FF2B5EF4-FFF2-40B4-BE49-F238E27FC236}">
                <a16:creationId xmlns:a16="http://schemas.microsoft.com/office/drawing/2014/main" id="{6D325130-92A0-4FDF-B3C7-4AEFB17493BB}"/>
              </a:ext>
            </a:extLst>
          </p:cNvPr>
          <p:cNvSpPr/>
          <p:nvPr/>
        </p:nvSpPr>
        <p:spPr>
          <a:xfrm>
            <a:off x="492760" y="2182428"/>
            <a:ext cx="10850880" cy="1384995"/>
          </a:xfrm>
          <a:prstGeom prst="rect">
            <a:avLst/>
          </a:prstGeom>
        </p:spPr>
        <p:txBody>
          <a:bodyPr wrap="square">
            <a:spAutoFit/>
          </a:bodyPr>
          <a:lstStyle/>
          <a:p>
            <a:pPr algn="ctr"/>
            <a:r>
              <a:rPr lang="en-US" sz="2800" dirty="0">
                <a:latin typeface="medium-content-serif-font"/>
              </a:rPr>
              <a:t>When neurons compute weighted sum of inputs, they are passed to the activation function which checks if the computed value is above the required </a:t>
            </a:r>
            <a:r>
              <a:rPr lang="en-US" sz="2800" b="1" dirty="0">
                <a:latin typeface="medium-content-serif-font"/>
              </a:rPr>
              <a:t>threshold</a:t>
            </a:r>
            <a:r>
              <a:rPr lang="en-US" sz="2800" dirty="0">
                <a:latin typeface="medium-content-serif-font"/>
              </a:rPr>
              <a:t>.</a:t>
            </a:r>
          </a:p>
        </p:txBody>
      </p:sp>
      <p:sp>
        <p:nvSpPr>
          <p:cNvPr id="7" name="Rectangle 6">
            <a:extLst>
              <a:ext uri="{FF2B5EF4-FFF2-40B4-BE49-F238E27FC236}">
                <a16:creationId xmlns:a16="http://schemas.microsoft.com/office/drawing/2014/main" id="{5690651C-12AC-47CB-8E60-5D52DA55BB1F}"/>
              </a:ext>
            </a:extLst>
          </p:cNvPr>
          <p:cNvSpPr/>
          <p:nvPr/>
        </p:nvSpPr>
        <p:spPr>
          <a:xfrm>
            <a:off x="492760" y="4899878"/>
            <a:ext cx="10982960" cy="1815882"/>
          </a:xfrm>
          <a:prstGeom prst="rect">
            <a:avLst/>
          </a:prstGeom>
        </p:spPr>
        <p:txBody>
          <a:bodyPr wrap="square">
            <a:spAutoFit/>
          </a:bodyPr>
          <a:lstStyle/>
          <a:p>
            <a:pPr algn="ctr"/>
            <a:r>
              <a:rPr lang="en-US" sz="2800" dirty="0">
                <a:latin typeface="medium-content-serif-font"/>
              </a:rPr>
              <a:t>If we plot non-linear outputs that the activation functions produce, we will get a curvature. The slope of the curve is used to compute the </a:t>
            </a:r>
            <a:r>
              <a:rPr lang="en-US" sz="2800" b="1" dirty="0">
                <a:latin typeface="medium-content-serif-font"/>
              </a:rPr>
              <a:t>gradient</a:t>
            </a:r>
            <a:r>
              <a:rPr lang="en-US" sz="2800" dirty="0">
                <a:latin typeface="medium-content-serif-font"/>
              </a:rPr>
              <a:t>. </a:t>
            </a:r>
            <a:r>
              <a:rPr lang="en-US" sz="2800" i="1" dirty="0">
                <a:latin typeface="medium-content-serif-font"/>
              </a:rPr>
              <a:t>Gradient helps us in understanding rate of change and relationships of variables.</a:t>
            </a:r>
          </a:p>
        </p:txBody>
      </p:sp>
    </p:spTree>
    <p:extLst>
      <p:ext uri="{BB962C8B-B14F-4D97-AF65-F5344CB8AC3E}">
        <p14:creationId xmlns:p14="http://schemas.microsoft.com/office/powerpoint/2010/main" val="224585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9F7A49D-A6C2-4C5D-B538-D9EC55903678}"/>
              </a:ext>
            </a:extLst>
          </p:cNvPr>
          <p:cNvCxnSpPr>
            <a:stCxn id="7" idx="6"/>
            <a:endCxn id="8" idx="2"/>
          </p:cNvCxnSpPr>
          <p:nvPr/>
        </p:nvCxnSpPr>
        <p:spPr>
          <a:xfrm>
            <a:off x="1503680" y="2377440"/>
            <a:ext cx="937901" cy="0"/>
          </a:xfrm>
          <a:prstGeom prst="line">
            <a:avLst/>
          </a:prstGeom>
          <a:ln w="76200">
            <a:solidFill>
              <a:srgbClr val="FF99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BBF2B3-E0A0-4A6A-A267-63C834841F4F}"/>
              </a:ext>
            </a:extLst>
          </p:cNvPr>
          <p:cNvSpPr txBox="1"/>
          <p:nvPr/>
        </p:nvSpPr>
        <p:spPr>
          <a:xfrm>
            <a:off x="172720" y="142240"/>
            <a:ext cx="4115422" cy="646331"/>
          </a:xfrm>
          <a:prstGeom prst="rect">
            <a:avLst/>
          </a:prstGeom>
          <a:noFill/>
        </p:spPr>
        <p:txBody>
          <a:bodyPr wrap="none" rtlCol="0">
            <a:spAutoFit/>
          </a:bodyPr>
          <a:lstStyle/>
          <a:p>
            <a:r>
              <a:rPr lang="en-US" sz="3600" b="1" dirty="0">
                <a:solidFill>
                  <a:srgbClr val="7030A0"/>
                </a:solidFill>
              </a:rPr>
              <a:t>A brief history of NN</a:t>
            </a:r>
          </a:p>
        </p:txBody>
      </p:sp>
      <p:pic>
        <p:nvPicPr>
          <p:cNvPr id="6" name="Picture 5">
            <a:extLst>
              <a:ext uri="{FF2B5EF4-FFF2-40B4-BE49-F238E27FC236}">
                <a16:creationId xmlns:a16="http://schemas.microsoft.com/office/drawing/2014/main" id="{F66F15BC-B4AD-4E04-A02E-90BB16010C90}"/>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7385075" y="-477520"/>
            <a:ext cx="7366000" cy="7366000"/>
          </a:xfrm>
          <a:prstGeom prst="rect">
            <a:avLst/>
          </a:prstGeom>
        </p:spPr>
      </p:pic>
      <p:sp>
        <p:nvSpPr>
          <p:cNvPr id="8" name="Oval 7">
            <a:extLst>
              <a:ext uri="{FF2B5EF4-FFF2-40B4-BE49-F238E27FC236}">
                <a16:creationId xmlns:a16="http://schemas.microsoft.com/office/drawing/2014/main" id="{1A3DBAA5-1CDD-4F95-ADFD-12691AEFDD72}"/>
              </a:ext>
            </a:extLst>
          </p:cNvPr>
          <p:cNvSpPr/>
          <p:nvPr/>
        </p:nvSpPr>
        <p:spPr>
          <a:xfrm>
            <a:off x="2441581" y="2052320"/>
            <a:ext cx="650240" cy="65024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0A8599-7659-4694-A06B-F16CC7FAD856}"/>
              </a:ext>
            </a:extLst>
          </p:cNvPr>
          <p:cNvSpPr/>
          <p:nvPr/>
        </p:nvSpPr>
        <p:spPr>
          <a:xfrm>
            <a:off x="4029722" y="2052320"/>
            <a:ext cx="650240" cy="650240"/>
          </a:xfrm>
          <a:prstGeom prst="ellipse">
            <a:avLst/>
          </a:prstGeom>
          <a:solidFill>
            <a:srgbClr val="FF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59989C9-423D-41D2-B370-2FAF7CC3E981}"/>
              </a:ext>
            </a:extLst>
          </p:cNvPr>
          <p:cNvSpPr/>
          <p:nvPr/>
        </p:nvSpPr>
        <p:spPr>
          <a:xfrm>
            <a:off x="5617863" y="2052320"/>
            <a:ext cx="650240" cy="650240"/>
          </a:xfrm>
          <a:prstGeom prst="ellipse">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FFFE1AC-C073-4023-B7DC-6029C9FEF0E7}"/>
              </a:ext>
            </a:extLst>
          </p:cNvPr>
          <p:cNvSpPr/>
          <p:nvPr/>
        </p:nvSpPr>
        <p:spPr>
          <a:xfrm>
            <a:off x="7206004" y="2052320"/>
            <a:ext cx="650240" cy="650240"/>
          </a:xfrm>
          <a:prstGeom prst="ellipse">
            <a:avLst/>
          </a:prstGeom>
          <a:solidFill>
            <a:srgbClr val="CC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156278-CEC1-4B4F-9DF9-2174486E2540}"/>
              </a:ext>
            </a:extLst>
          </p:cNvPr>
          <p:cNvSpPr/>
          <p:nvPr/>
        </p:nvSpPr>
        <p:spPr>
          <a:xfrm>
            <a:off x="8794145" y="2052320"/>
            <a:ext cx="650240" cy="650240"/>
          </a:xfrm>
          <a:prstGeom prst="ellipse">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853C932-CDAF-442E-A8A9-259D131C25FA}"/>
              </a:ext>
            </a:extLst>
          </p:cNvPr>
          <p:cNvSpPr/>
          <p:nvPr/>
        </p:nvSpPr>
        <p:spPr>
          <a:xfrm>
            <a:off x="10382286" y="2052320"/>
            <a:ext cx="650240" cy="650240"/>
          </a:xfrm>
          <a:prstGeom prst="ellipse">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D09C167-B80E-4564-8327-78C72937EBA7}"/>
              </a:ext>
            </a:extLst>
          </p:cNvPr>
          <p:cNvSpPr txBox="1"/>
          <p:nvPr/>
        </p:nvSpPr>
        <p:spPr>
          <a:xfrm>
            <a:off x="597340" y="3191748"/>
            <a:ext cx="1159933" cy="1077218"/>
          </a:xfrm>
          <a:prstGeom prst="rect">
            <a:avLst/>
          </a:prstGeom>
          <a:noFill/>
        </p:spPr>
        <p:txBody>
          <a:bodyPr wrap="none" rtlCol="0">
            <a:spAutoFit/>
          </a:bodyPr>
          <a:lstStyle/>
          <a:p>
            <a:pPr algn="ctr"/>
            <a:r>
              <a:rPr lang="en-US" sz="1600" dirty="0">
                <a:solidFill>
                  <a:schemeClr val="bg1">
                    <a:lumMod val="50000"/>
                  </a:schemeClr>
                </a:solidFill>
              </a:rPr>
              <a:t>Warren</a:t>
            </a:r>
          </a:p>
          <a:p>
            <a:pPr algn="ctr"/>
            <a:r>
              <a:rPr lang="en-US" sz="1600" dirty="0">
                <a:solidFill>
                  <a:schemeClr val="bg1">
                    <a:lumMod val="50000"/>
                  </a:schemeClr>
                </a:solidFill>
              </a:rPr>
              <a:t>McCulloch</a:t>
            </a:r>
          </a:p>
          <a:p>
            <a:pPr algn="ctr"/>
            <a:r>
              <a:rPr lang="en-US" sz="1600" dirty="0">
                <a:solidFill>
                  <a:schemeClr val="bg1">
                    <a:lumMod val="50000"/>
                  </a:schemeClr>
                </a:solidFill>
              </a:rPr>
              <a:t>&amp;</a:t>
            </a:r>
          </a:p>
          <a:p>
            <a:pPr algn="ctr"/>
            <a:r>
              <a:rPr lang="en-US" sz="1600" dirty="0">
                <a:solidFill>
                  <a:schemeClr val="bg1">
                    <a:lumMod val="50000"/>
                  </a:schemeClr>
                </a:solidFill>
              </a:rPr>
              <a:t>Walter Pitts</a:t>
            </a:r>
          </a:p>
        </p:txBody>
      </p:sp>
      <p:sp>
        <p:nvSpPr>
          <p:cNvPr id="15" name="TextBox 14">
            <a:extLst>
              <a:ext uri="{FF2B5EF4-FFF2-40B4-BE49-F238E27FC236}">
                <a16:creationId xmlns:a16="http://schemas.microsoft.com/office/drawing/2014/main" id="{70F80CE7-A21F-4603-99A2-6433BF2A8994}"/>
              </a:ext>
            </a:extLst>
          </p:cNvPr>
          <p:cNvSpPr txBox="1"/>
          <p:nvPr/>
        </p:nvSpPr>
        <p:spPr>
          <a:xfrm>
            <a:off x="850935" y="2805668"/>
            <a:ext cx="652744" cy="369332"/>
          </a:xfrm>
          <a:prstGeom prst="rect">
            <a:avLst/>
          </a:prstGeom>
          <a:noFill/>
        </p:spPr>
        <p:txBody>
          <a:bodyPr wrap="none" rtlCol="0">
            <a:spAutoFit/>
          </a:bodyPr>
          <a:lstStyle/>
          <a:p>
            <a:pPr algn="ctr"/>
            <a:r>
              <a:rPr lang="en-US" b="1" dirty="0"/>
              <a:t>1943</a:t>
            </a:r>
          </a:p>
        </p:txBody>
      </p:sp>
      <p:sp>
        <p:nvSpPr>
          <p:cNvPr id="7" name="Oval 6">
            <a:extLst>
              <a:ext uri="{FF2B5EF4-FFF2-40B4-BE49-F238E27FC236}">
                <a16:creationId xmlns:a16="http://schemas.microsoft.com/office/drawing/2014/main" id="{3F18BDA3-BE66-4BD8-8189-23DDF5267796}"/>
              </a:ext>
            </a:extLst>
          </p:cNvPr>
          <p:cNvSpPr/>
          <p:nvPr/>
        </p:nvSpPr>
        <p:spPr>
          <a:xfrm>
            <a:off x="853440" y="2052320"/>
            <a:ext cx="650240" cy="650240"/>
          </a:xfrm>
          <a:prstGeom prst="ellipse">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3D87D7A-5CE7-4C93-91A3-4E79D1D9492C}"/>
              </a:ext>
            </a:extLst>
          </p:cNvPr>
          <p:cNvSpPr txBox="1"/>
          <p:nvPr/>
        </p:nvSpPr>
        <p:spPr>
          <a:xfrm>
            <a:off x="2226193" y="3191748"/>
            <a:ext cx="1076513" cy="584775"/>
          </a:xfrm>
          <a:prstGeom prst="rect">
            <a:avLst/>
          </a:prstGeom>
          <a:noFill/>
        </p:spPr>
        <p:txBody>
          <a:bodyPr wrap="none" rtlCol="0">
            <a:spAutoFit/>
          </a:bodyPr>
          <a:lstStyle/>
          <a:p>
            <a:pPr algn="ctr"/>
            <a:r>
              <a:rPr lang="en-US" sz="1600" dirty="0">
                <a:solidFill>
                  <a:schemeClr val="bg1">
                    <a:lumMod val="50000"/>
                  </a:schemeClr>
                </a:solidFill>
              </a:rPr>
              <a:t>Frank</a:t>
            </a:r>
          </a:p>
          <a:p>
            <a:pPr algn="ctr"/>
            <a:r>
              <a:rPr lang="en-US" sz="1600" dirty="0">
                <a:solidFill>
                  <a:schemeClr val="bg1">
                    <a:lumMod val="50000"/>
                  </a:schemeClr>
                </a:solidFill>
              </a:rPr>
              <a:t>Rosenblatt</a:t>
            </a:r>
          </a:p>
        </p:txBody>
      </p:sp>
      <p:sp>
        <p:nvSpPr>
          <p:cNvPr id="21" name="TextBox 20">
            <a:extLst>
              <a:ext uri="{FF2B5EF4-FFF2-40B4-BE49-F238E27FC236}">
                <a16:creationId xmlns:a16="http://schemas.microsoft.com/office/drawing/2014/main" id="{8AC6FE89-C889-43AC-9301-81CB23208EED}"/>
              </a:ext>
            </a:extLst>
          </p:cNvPr>
          <p:cNvSpPr txBox="1"/>
          <p:nvPr/>
        </p:nvSpPr>
        <p:spPr>
          <a:xfrm>
            <a:off x="2441581" y="2791936"/>
            <a:ext cx="652744" cy="369332"/>
          </a:xfrm>
          <a:prstGeom prst="rect">
            <a:avLst/>
          </a:prstGeom>
          <a:noFill/>
        </p:spPr>
        <p:txBody>
          <a:bodyPr wrap="none" rtlCol="0">
            <a:spAutoFit/>
          </a:bodyPr>
          <a:lstStyle/>
          <a:p>
            <a:pPr algn="ctr"/>
            <a:r>
              <a:rPr lang="en-US" b="1" dirty="0"/>
              <a:t>1958</a:t>
            </a:r>
          </a:p>
        </p:txBody>
      </p:sp>
      <p:sp>
        <p:nvSpPr>
          <p:cNvPr id="22" name="TextBox 21">
            <a:extLst>
              <a:ext uri="{FF2B5EF4-FFF2-40B4-BE49-F238E27FC236}">
                <a16:creationId xmlns:a16="http://schemas.microsoft.com/office/drawing/2014/main" id="{579AB9E4-3078-4072-9B81-CCE19290521A}"/>
              </a:ext>
            </a:extLst>
          </p:cNvPr>
          <p:cNvSpPr txBox="1"/>
          <p:nvPr/>
        </p:nvSpPr>
        <p:spPr>
          <a:xfrm>
            <a:off x="3813598" y="3205480"/>
            <a:ext cx="1243930" cy="1077218"/>
          </a:xfrm>
          <a:prstGeom prst="rect">
            <a:avLst/>
          </a:prstGeom>
          <a:noFill/>
        </p:spPr>
        <p:txBody>
          <a:bodyPr wrap="none" rtlCol="0">
            <a:spAutoFit/>
          </a:bodyPr>
          <a:lstStyle/>
          <a:p>
            <a:pPr algn="ctr"/>
            <a:r>
              <a:rPr lang="en-US" sz="1600" dirty="0">
                <a:solidFill>
                  <a:schemeClr val="bg1">
                    <a:lumMod val="50000"/>
                  </a:schemeClr>
                </a:solidFill>
              </a:rPr>
              <a:t>Alexey</a:t>
            </a:r>
          </a:p>
          <a:p>
            <a:pPr algn="ctr"/>
            <a:r>
              <a:rPr lang="en-US" sz="1600" dirty="0" err="1">
                <a:solidFill>
                  <a:schemeClr val="bg1">
                    <a:lumMod val="50000"/>
                  </a:schemeClr>
                </a:solidFill>
              </a:rPr>
              <a:t>Ivankhnenko</a:t>
            </a:r>
            <a:endParaRPr lang="en-US" sz="1600" dirty="0">
              <a:solidFill>
                <a:schemeClr val="bg1">
                  <a:lumMod val="50000"/>
                </a:schemeClr>
              </a:solidFill>
            </a:endParaRPr>
          </a:p>
          <a:p>
            <a:pPr algn="ctr"/>
            <a:r>
              <a:rPr lang="en-US" sz="1600" dirty="0">
                <a:solidFill>
                  <a:schemeClr val="bg1">
                    <a:lumMod val="50000"/>
                  </a:schemeClr>
                </a:solidFill>
              </a:rPr>
              <a:t>&amp;</a:t>
            </a:r>
          </a:p>
          <a:p>
            <a:pPr algn="ctr"/>
            <a:r>
              <a:rPr lang="en-US" sz="1600" dirty="0">
                <a:solidFill>
                  <a:schemeClr val="bg1">
                    <a:lumMod val="50000"/>
                  </a:schemeClr>
                </a:solidFill>
              </a:rPr>
              <a:t>Lapa</a:t>
            </a:r>
          </a:p>
        </p:txBody>
      </p:sp>
      <p:sp>
        <p:nvSpPr>
          <p:cNvPr id="23" name="TextBox 22">
            <a:extLst>
              <a:ext uri="{FF2B5EF4-FFF2-40B4-BE49-F238E27FC236}">
                <a16:creationId xmlns:a16="http://schemas.microsoft.com/office/drawing/2014/main" id="{5CEC990E-7A93-430A-A148-72F234AD9BF5}"/>
              </a:ext>
            </a:extLst>
          </p:cNvPr>
          <p:cNvSpPr txBox="1"/>
          <p:nvPr/>
        </p:nvSpPr>
        <p:spPr>
          <a:xfrm>
            <a:off x="4112691" y="2805668"/>
            <a:ext cx="652744" cy="369332"/>
          </a:xfrm>
          <a:prstGeom prst="rect">
            <a:avLst/>
          </a:prstGeom>
          <a:noFill/>
        </p:spPr>
        <p:txBody>
          <a:bodyPr wrap="none" rtlCol="0">
            <a:spAutoFit/>
          </a:bodyPr>
          <a:lstStyle/>
          <a:p>
            <a:pPr algn="ctr"/>
            <a:r>
              <a:rPr lang="en-US" b="1" dirty="0"/>
              <a:t>1965</a:t>
            </a:r>
          </a:p>
        </p:txBody>
      </p:sp>
      <p:sp>
        <p:nvSpPr>
          <p:cNvPr id="24" name="TextBox 23">
            <a:extLst>
              <a:ext uri="{FF2B5EF4-FFF2-40B4-BE49-F238E27FC236}">
                <a16:creationId xmlns:a16="http://schemas.microsoft.com/office/drawing/2014/main" id="{741DDC36-5992-4014-BFCB-9B6B8DE343BD}"/>
              </a:ext>
            </a:extLst>
          </p:cNvPr>
          <p:cNvSpPr txBox="1"/>
          <p:nvPr/>
        </p:nvSpPr>
        <p:spPr>
          <a:xfrm>
            <a:off x="5212559" y="3175000"/>
            <a:ext cx="1522276" cy="1077218"/>
          </a:xfrm>
          <a:prstGeom prst="rect">
            <a:avLst/>
          </a:prstGeom>
          <a:noFill/>
        </p:spPr>
        <p:txBody>
          <a:bodyPr wrap="none" rtlCol="0">
            <a:spAutoFit/>
          </a:bodyPr>
          <a:lstStyle/>
          <a:p>
            <a:pPr algn="ctr"/>
            <a:r>
              <a:rPr lang="en-US" sz="1600" dirty="0">
                <a:solidFill>
                  <a:schemeClr val="bg1">
                    <a:lumMod val="50000"/>
                  </a:schemeClr>
                </a:solidFill>
              </a:rPr>
              <a:t>Marvin</a:t>
            </a:r>
          </a:p>
          <a:p>
            <a:pPr algn="ctr"/>
            <a:r>
              <a:rPr lang="en-US" sz="1600" dirty="0">
                <a:solidFill>
                  <a:schemeClr val="bg1">
                    <a:lumMod val="50000"/>
                  </a:schemeClr>
                </a:solidFill>
              </a:rPr>
              <a:t>Minsky</a:t>
            </a:r>
          </a:p>
          <a:p>
            <a:pPr algn="ctr"/>
            <a:r>
              <a:rPr lang="en-US" sz="1600" dirty="0">
                <a:solidFill>
                  <a:schemeClr val="bg1">
                    <a:lumMod val="50000"/>
                  </a:schemeClr>
                </a:solidFill>
              </a:rPr>
              <a:t>&amp;</a:t>
            </a:r>
          </a:p>
          <a:p>
            <a:pPr algn="ctr"/>
            <a:r>
              <a:rPr lang="en-US" sz="1600" dirty="0">
                <a:solidFill>
                  <a:schemeClr val="bg1">
                    <a:lumMod val="50000"/>
                  </a:schemeClr>
                </a:solidFill>
              </a:rPr>
              <a:t>Seymour </a:t>
            </a:r>
            <a:r>
              <a:rPr lang="en-US" sz="1600" dirty="0" err="1">
                <a:solidFill>
                  <a:schemeClr val="bg1">
                    <a:lumMod val="50000"/>
                  </a:schemeClr>
                </a:solidFill>
              </a:rPr>
              <a:t>Papert</a:t>
            </a:r>
            <a:endParaRPr lang="en-US" sz="1600" dirty="0">
              <a:solidFill>
                <a:schemeClr val="bg1">
                  <a:lumMod val="50000"/>
                </a:schemeClr>
              </a:solidFill>
            </a:endParaRPr>
          </a:p>
        </p:txBody>
      </p:sp>
      <p:sp>
        <p:nvSpPr>
          <p:cNvPr id="25" name="TextBox 24">
            <a:extLst>
              <a:ext uri="{FF2B5EF4-FFF2-40B4-BE49-F238E27FC236}">
                <a16:creationId xmlns:a16="http://schemas.microsoft.com/office/drawing/2014/main" id="{16AFD0C2-DDC3-44D3-905E-D4A7D80326AD}"/>
              </a:ext>
            </a:extLst>
          </p:cNvPr>
          <p:cNvSpPr txBox="1"/>
          <p:nvPr/>
        </p:nvSpPr>
        <p:spPr>
          <a:xfrm>
            <a:off x="5650824" y="2775188"/>
            <a:ext cx="652744" cy="369332"/>
          </a:xfrm>
          <a:prstGeom prst="rect">
            <a:avLst/>
          </a:prstGeom>
          <a:noFill/>
        </p:spPr>
        <p:txBody>
          <a:bodyPr wrap="none" rtlCol="0">
            <a:spAutoFit/>
          </a:bodyPr>
          <a:lstStyle/>
          <a:p>
            <a:pPr algn="ctr"/>
            <a:r>
              <a:rPr lang="en-US" b="1" dirty="0"/>
              <a:t>1969</a:t>
            </a:r>
          </a:p>
        </p:txBody>
      </p:sp>
      <p:sp>
        <p:nvSpPr>
          <p:cNvPr id="26" name="TextBox 25">
            <a:extLst>
              <a:ext uri="{FF2B5EF4-FFF2-40B4-BE49-F238E27FC236}">
                <a16:creationId xmlns:a16="http://schemas.microsoft.com/office/drawing/2014/main" id="{DE50CED1-2C28-4CAC-8910-1B927DA7701D}"/>
              </a:ext>
            </a:extLst>
          </p:cNvPr>
          <p:cNvSpPr txBox="1"/>
          <p:nvPr/>
        </p:nvSpPr>
        <p:spPr>
          <a:xfrm>
            <a:off x="6974159" y="3191748"/>
            <a:ext cx="1230722" cy="338554"/>
          </a:xfrm>
          <a:prstGeom prst="rect">
            <a:avLst/>
          </a:prstGeom>
          <a:noFill/>
        </p:spPr>
        <p:txBody>
          <a:bodyPr wrap="none" rtlCol="0">
            <a:spAutoFit/>
          </a:bodyPr>
          <a:lstStyle/>
          <a:p>
            <a:pPr algn="ctr"/>
            <a:r>
              <a:rPr lang="en-US" sz="1600" dirty="0">
                <a:solidFill>
                  <a:schemeClr val="bg1">
                    <a:lumMod val="50000"/>
                  </a:schemeClr>
                </a:solidFill>
              </a:rPr>
              <a:t>Paul </a:t>
            </a:r>
            <a:r>
              <a:rPr lang="en-US" sz="1600" dirty="0" err="1">
                <a:solidFill>
                  <a:schemeClr val="bg1">
                    <a:lumMod val="50000"/>
                  </a:schemeClr>
                </a:solidFill>
              </a:rPr>
              <a:t>Werbos</a:t>
            </a:r>
            <a:endParaRPr lang="en-US" sz="1600" dirty="0">
              <a:solidFill>
                <a:schemeClr val="bg1">
                  <a:lumMod val="50000"/>
                </a:schemeClr>
              </a:solidFill>
            </a:endParaRPr>
          </a:p>
        </p:txBody>
      </p:sp>
      <p:sp>
        <p:nvSpPr>
          <p:cNvPr id="27" name="TextBox 26">
            <a:extLst>
              <a:ext uri="{FF2B5EF4-FFF2-40B4-BE49-F238E27FC236}">
                <a16:creationId xmlns:a16="http://schemas.microsoft.com/office/drawing/2014/main" id="{B4E1541B-3C8C-419F-A08E-DD77E50518C1}"/>
              </a:ext>
            </a:extLst>
          </p:cNvPr>
          <p:cNvSpPr txBox="1"/>
          <p:nvPr/>
        </p:nvSpPr>
        <p:spPr>
          <a:xfrm>
            <a:off x="7266650" y="2791936"/>
            <a:ext cx="652744" cy="369332"/>
          </a:xfrm>
          <a:prstGeom prst="rect">
            <a:avLst/>
          </a:prstGeom>
          <a:noFill/>
        </p:spPr>
        <p:txBody>
          <a:bodyPr wrap="none" rtlCol="0">
            <a:spAutoFit/>
          </a:bodyPr>
          <a:lstStyle/>
          <a:p>
            <a:pPr algn="ctr"/>
            <a:r>
              <a:rPr lang="en-US" b="1" dirty="0"/>
              <a:t>1975</a:t>
            </a:r>
          </a:p>
        </p:txBody>
      </p:sp>
      <p:sp>
        <p:nvSpPr>
          <p:cNvPr id="28" name="TextBox 27">
            <a:extLst>
              <a:ext uri="{FF2B5EF4-FFF2-40B4-BE49-F238E27FC236}">
                <a16:creationId xmlns:a16="http://schemas.microsoft.com/office/drawing/2014/main" id="{F5822023-9200-41A3-8048-15294727A501}"/>
              </a:ext>
            </a:extLst>
          </p:cNvPr>
          <p:cNvSpPr txBox="1"/>
          <p:nvPr/>
        </p:nvSpPr>
        <p:spPr>
          <a:xfrm>
            <a:off x="8564883" y="3223261"/>
            <a:ext cx="1206164" cy="338554"/>
          </a:xfrm>
          <a:prstGeom prst="rect">
            <a:avLst/>
          </a:prstGeom>
          <a:noFill/>
        </p:spPr>
        <p:txBody>
          <a:bodyPr wrap="none" rtlCol="0">
            <a:spAutoFit/>
          </a:bodyPr>
          <a:lstStyle/>
          <a:p>
            <a:pPr algn="ctr"/>
            <a:r>
              <a:rPr lang="en-US" sz="1600" dirty="0">
                <a:solidFill>
                  <a:schemeClr val="bg1">
                    <a:lumMod val="50000"/>
                  </a:schemeClr>
                </a:solidFill>
              </a:rPr>
              <a:t>Max Pooling</a:t>
            </a:r>
          </a:p>
        </p:txBody>
      </p:sp>
      <p:sp>
        <p:nvSpPr>
          <p:cNvPr id="29" name="TextBox 28">
            <a:extLst>
              <a:ext uri="{FF2B5EF4-FFF2-40B4-BE49-F238E27FC236}">
                <a16:creationId xmlns:a16="http://schemas.microsoft.com/office/drawing/2014/main" id="{DD53C61F-D6AE-4F06-A73D-B21CC34FD069}"/>
              </a:ext>
            </a:extLst>
          </p:cNvPr>
          <p:cNvSpPr txBox="1"/>
          <p:nvPr/>
        </p:nvSpPr>
        <p:spPr>
          <a:xfrm>
            <a:off x="8788855" y="2809717"/>
            <a:ext cx="652744" cy="369332"/>
          </a:xfrm>
          <a:prstGeom prst="rect">
            <a:avLst/>
          </a:prstGeom>
          <a:noFill/>
        </p:spPr>
        <p:txBody>
          <a:bodyPr wrap="none" rtlCol="0">
            <a:spAutoFit/>
          </a:bodyPr>
          <a:lstStyle/>
          <a:p>
            <a:pPr algn="ctr"/>
            <a:r>
              <a:rPr lang="en-US" b="1" dirty="0"/>
              <a:t>1992</a:t>
            </a:r>
          </a:p>
        </p:txBody>
      </p:sp>
      <p:sp>
        <p:nvSpPr>
          <p:cNvPr id="30" name="TextBox 29">
            <a:extLst>
              <a:ext uri="{FF2B5EF4-FFF2-40B4-BE49-F238E27FC236}">
                <a16:creationId xmlns:a16="http://schemas.microsoft.com/office/drawing/2014/main" id="{FC09984B-772C-4671-9B13-D8B4488FBEB6}"/>
              </a:ext>
            </a:extLst>
          </p:cNvPr>
          <p:cNvSpPr txBox="1"/>
          <p:nvPr/>
        </p:nvSpPr>
        <p:spPr>
          <a:xfrm>
            <a:off x="10083788" y="3223261"/>
            <a:ext cx="1287532" cy="584775"/>
          </a:xfrm>
          <a:prstGeom prst="rect">
            <a:avLst/>
          </a:prstGeom>
          <a:noFill/>
        </p:spPr>
        <p:txBody>
          <a:bodyPr wrap="none" rtlCol="0">
            <a:spAutoFit/>
          </a:bodyPr>
          <a:lstStyle/>
          <a:p>
            <a:pPr algn="ctr"/>
            <a:r>
              <a:rPr lang="en-US" sz="1600" dirty="0">
                <a:solidFill>
                  <a:schemeClr val="bg1">
                    <a:lumMod val="50000"/>
                  </a:schemeClr>
                </a:solidFill>
              </a:rPr>
              <a:t>Jurgen</a:t>
            </a:r>
          </a:p>
          <a:p>
            <a:pPr algn="ctr"/>
            <a:r>
              <a:rPr lang="en-US" sz="1600" dirty="0" err="1">
                <a:solidFill>
                  <a:schemeClr val="bg1">
                    <a:lumMod val="50000"/>
                  </a:schemeClr>
                </a:solidFill>
              </a:rPr>
              <a:t>Schmidhuber</a:t>
            </a:r>
            <a:endParaRPr lang="en-US" sz="1600" dirty="0">
              <a:solidFill>
                <a:schemeClr val="bg1">
                  <a:lumMod val="50000"/>
                </a:schemeClr>
              </a:solidFill>
            </a:endParaRPr>
          </a:p>
        </p:txBody>
      </p:sp>
      <p:sp>
        <p:nvSpPr>
          <p:cNvPr id="31" name="TextBox 30">
            <a:extLst>
              <a:ext uri="{FF2B5EF4-FFF2-40B4-BE49-F238E27FC236}">
                <a16:creationId xmlns:a16="http://schemas.microsoft.com/office/drawing/2014/main" id="{106BF302-5858-468E-8B42-BB76578AEC25}"/>
              </a:ext>
            </a:extLst>
          </p:cNvPr>
          <p:cNvSpPr txBox="1"/>
          <p:nvPr/>
        </p:nvSpPr>
        <p:spPr>
          <a:xfrm>
            <a:off x="10348441" y="2809717"/>
            <a:ext cx="652744" cy="369332"/>
          </a:xfrm>
          <a:prstGeom prst="rect">
            <a:avLst/>
          </a:prstGeom>
          <a:noFill/>
        </p:spPr>
        <p:txBody>
          <a:bodyPr wrap="none" rtlCol="0">
            <a:spAutoFit/>
          </a:bodyPr>
          <a:lstStyle/>
          <a:p>
            <a:pPr algn="ctr"/>
            <a:r>
              <a:rPr lang="en-US" b="1" dirty="0"/>
              <a:t>2009</a:t>
            </a:r>
          </a:p>
        </p:txBody>
      </p:sp>
      <p:cxnSp>
        <p:nvCxnSpPr>
          <p:cNvPr id="32" name="Straight Connector 31">
            <a:extLst>
              <a:ext uri="{FF2B5EF4-FFF2-40B4-BE49-F238E27FC236}">
                <a16:creationId xmlns:a16="http://schemas.microsoft.com/office/drawing/2014/main" id="{DD0E14A5-C1B5-4D0A-B485-D52491E40E92}"/>
              </a:ext>
            </a:extLst>
          </p:cNvPr>
          <p:cNvCxnSpPr/>
          <p:nvPr/>
        </p:nvCxnSpPr>
        <p:spPr>
          <a:xfrm>
            <a:off x="3091821" y="2385060"/>
            <a:ext cx="937901" cy="0"/>
          </a:xfrm>
          <a:prstGeom prst="line">
            <a:avLst/>
          </a:prstGeom>
          <a:ln w="762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36766E-D816-4895-8F09-3168CA53CF3D}"/>
              </a:ext>
            </a:extLst>
          </p:cNvPr>
          <p:cNvCxnSpPr/>
          <p:nvPr/>
        </p:nvCxnSpPr>
        <p:spPr>
          <a:xfrm>
            <a:off x="4679962" y="2385060"/>
            <a:ext cx="937901" cy="0"/>
          </a:xfrm>
          <a:prstGeom prst="line">
            <a:avLst/>
          </a:prstGeom>
          <a:ln w="762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545AC1-2C37-40B9-982F-1C806B1F87C2}"/>
              </a:ext>
            </a:extLst>
          </p:cNvPr>
          <p:cNvCxnSpPr/>
          <p:nvPr/>
        </p:nvCxnSpPr>
        <p:spPr>
          <a:xfrm>
            <a:off x="6268103" y="2377440"/>
            <a:ext cx="937901" cy="0"/>
          </a:xfrm>
          <a:prstGeom prst="line">
            <a:avLst/>
          </a:prstGeom>
          <a:ln w="76200">
            <a:solidFill>
              <a:srgbClr val="CC339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43DC3C-294A-4616-8A2B-3AB344AFCF16}"/>
              </a:ext>
            </a:extLst>
          </p:cNvPr>
          <p:cNvCxnSpPr/>
          <p:nvPr/>
        </p:nvCxnSpPr>
        <p:spPr>
          <a:xfrm>
            <a:off x="7856244" y="2377440"/>
            <a:ext cx="937901" cy="0"/>
          </a:xfrm>
          <a:prstGeom prst="line">
            <a:avLst/>
          </a:prstGeom>
          <a:ln w="76200">
            <a:solidFill>
              <a:srgbClr val="CC009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7D61123-D4A4-48B8-A544-8F8B7BBAB4F2}"/>
              </a:ext>
            </a:extLst>
          </p:cNvPr>
          <p:cNvCxnSpPr/>
          <p:nvPr/>
        </p:nvCxnSpPr>
        <p:spPr>
          <a:xfrm>
            <a:off x="9444385" y="2369820"/>
            <a:ext cx="937901" cy="0"/>
          </a:xfrm>
          <a:prstGeom prst="line">
            <a:avLst/>
          </a:prstGeom>
          <a:ln w="76200">
            <a:solidFill>
              <a:srgbClr val="9900CC"/>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1475812-DA68-43D8-8014-F26D71788ED7}"/>
              </a:ext>
            </a:extLst>
          </p:cNvPr>
          <p:cNvSpPr txBox="1"/>
          <p:nvPr/>
        </p:nvSpPr>
        <p:spPr>
          <a:xfrm>
            <a:off x="1007138" y="4730433"/>
            <a:ext cx="10077887" cy="584775"/>
          </a:xfrm>
          <a:prstGeom prst="rect">
            <a:avLst/>
          </a:prstGeom>
          <a:noFill/>
        </p:spPr>
        <p:txBody>
          <a:bodyPr wrap="none" rtlCol="0">
            <a:spAutoFit/>
          </a:bodyPr>
          <a:lstStyle/>
          <a:p>
            <a:pPr algn="ctr"/>
            <a:r>
              <a:rPr lang="en-US" sz="3200" dirty="0">
                <a:solidFill>
                  <a:srgbClr val="773BA5"/>
                </a:solidFill>
              </a:rPr>
              <a:t>Created the first mathematical model and algorithms of NN</a:t>
            </a:r>
          </a:p>
        </p:txBody>
      </p:sp>
      <p:sp>
        <p:nvSpPr>
          <p:cNvPr id="38" name="TextBox 37">
            <a:extLst>
              <a:ext uri="{FF2B5EF4-FFF2-40B4-BE49-F238E27FC236}">
                <a16:creationId xmlns:a16="http://schemas.microsoft.com/office/drawing/2014/main" id="{06E28AA1-E247-4E4E-BA66-A6DA2540BBED}"/>
              </a:ext>
            </a:extLst>
          </p:cNvPr>
          <p:cNvSpPr txBox="1"/>
          <p:nvPr/>
        </p:nvSpPr>
        <p:spPr>
          <a:xfrm>
            <a:off x="1525516" y="4730433"/>
            <a:ext cx="9041129" cy="584775"/>
          </a:xfrm>
          <a:prstGeom prst="rect">
            <a:avLst/>
          </a:prstGeom>
          <a:noFill/>
        </p:spPr>
        <p:txBody>
          <a:bodyPr wrap="none" rtlCol="0">
            <a:spAutoFit/>
          </a:bodyPr>
          <a:lstStyle/>
          <a:p>
            <a:pPr algn="ctr"/>
            <a:r>
              <a:rPr lang="en-US" sz="3200" dirty="0">
                <a:solidFill>
                  <a:srgbClr val="773BA5"/>
                </a:solidFill>
              </a:rPr>
              <a:t>Created the first pattern recognition (the Perceptron)</a:t>
            </a:r>
          </a:p>
        </p:txBody>
      </p:sp>
      <p:sp>
        <p:nvSpPr>
          <p:cNvPr id="39" name="TextBox 38">
            <a:extLst>
              <a:ext uri="{FF2B5EF4-FFF2-40B4-BE49-F238E27FC236}">
                <a16:creationId xmlns:a16="http://schemas.microsoft.com/office/drawing/2014/main" id="{F90DC217-3BFC-42DF-863B-DE4D711FA962}"/>
              </a:ext>
            </a:extLst>
          </p:cNvPr>
          <p:cNvSpPr txBox="1"/>
          <p:nvPr/>
        </p:nvSpPr>
        <p:spPr>
          <a:xfrm>
            <a:off x="4023804" y="4770784"/>
            <a:ext cx="3838358" cy="584775"/>
          </a:xfrm>
          <a:prstGeom prst="rect">
            <a:avLst/>
          </a:prstGeom>
          <a:noFill/>
        </p:spPr>
        <p:txBody>
          <a:bodyPr wrap="none" rtlCol="0">
            <a:spAutoFit/>
          </a:bodyPr>
          <a:lstStyle/>
          <a:p>
            <a:pPr algn="ctr"/>
            <a:r>
              <a:rPr lang="en-US" sz="3200" dirty="0">
                <a:solidFill>
                  <a:srgbClr val="773BA5"/>
                </a:solidFill>
              </a:rPr>
              <a:t>Created the first MLP</a:t>
            </a:r>
          </a:p>
        </p:txBody>
      </p:sp>
      <p:sp>
        <p:nvSpPr>
          <p:cNvPr id="40" name="TextBox 39">
            <a:extLst>
              <a:ext uri="{FF2B5EF4-FFF2-40B4-BE49-F238E27FC236}">
                <a16:creationId xmlns:a16="http://schemas.microsoft.com/office/drawing/2014/main" id="{F536AA67-9AEF-48C8-A5BE-EE3CCB705A57}"/>
              </a:ext>
            </a:extLst>
          </p:cNvPr>
          <p:cNvSpPr txBox="1"/>
          <p:nvPr/>
        </p:nvSpPr>
        <p:spPr>
          <a:xfrm>
            <a:off x="3056126" y="4745673"/>
            <a:ext cx="5979907" cy="584775"/>
          </a:xfrm>
          <a:prstGeom prst="rect">
            <a:avLst/>
          </a:prstGeom>
          <a:noFill/>
        </p:spPr>
        <p:txBody>
          <a:bodyPr wrap="none" rtlCol="0">
            <a:spAutoFit/>
          </a:bodyPr>
          <a:lstStyle/>
          <a:p>
            <a:pPr algn="ctr"/>
            <a:r>
              <a:rPr lang="en-US" sz="3200" dirty="0">
                <a:solidFill>
                  <a:srgbClr val="773BA5"/>
                </a:solidFill>
              </a:rPr>
              <a:t>NN Feasibility of Machine Learning</a:t>
            </a:r>
          </a:p>
        </p:txBody>
      </p:sp>
      <p:sp>
        <p:nvSpPr>
          <p:cNvPr id="42" name="TextBox 41">
            <a:extLst>
              <a:ext uri="{FF2B5EF4-FFF2-40B4-BE49-F238E27FC236}">
                <a16:creationId xmlns:a16="http://schemas.microsoft.com/office/drawing/2014/main" id="{BCB59D33-F489-4E3A-8EE8-A69664AA149E}"/>
              </a:ext>
            </a:extLst>
          </p:cNvPr>
          <p:cNvSpPr txBox="1"/>
          <p:nvPr/>
        </p:nvSpPr>
        <p:spPr>
          <a:xfrm>
            <a:off x="2184208" y="4720562"/>
            <a:ext cx="8198078" cy="584775"/>
          </a:xfrm>
          <a:prstGeom prst="rect">
            <a:avLst/>
          </a:prstGeom>
          <a:noFill/>
        </p:spPr>
        <p:txBody>
          <a:bodyPr wrap="none" rtlCol="0">
            <a:spAutoFit/>
          </a:bodyPr>
          <a:lstStyle/>
          <a:p>
            <a:pPr algn="ctr"/>
            <a:r>
              <a:rPr lang="en-US" sz="3200" dirty="0">
                <a:solidFill>
                  <a:srgbClr val="773BA5"/>
                </a:solidFill>
              </a:rPr>
              <a:t>Solved XOR problem using NN Back-Propagation</a:t>
            </a:r>
          </a:p>
        </p:txBody>
      </p:sp>
      <p:sp>
        <p:nvSpPr>
          <p:cNvPr id="43" name="TextBox 42">
            <a:extLst>
              <a:ext uri="{FF2B5EF4-FFF2-40B4-BE49-F238E27FC236}">
                <a16:creationId xmlns:a16="http://schemas.microsoft.com/office/drawing/2014/main" id="{A268DD9D-25BD-4985-AA6B-95990F41F61B}"/>
              </a:ext>
            </a:extLst>
          </p:cNvPr>
          <p:cNvSpPr txBox="1"/>
          <p:nvPr/>
        </p:nvSpPr>
        <p:spPr>
          <a:xfrm>
            <a:off x="1794830" y="4754243"/>
            <a:ext cx="7976217" cy="1077218"/>
          </a:xfrm>
          <a:prstGeom prst="rect">
            <a:avLst/>
          </a:prstGeom>
          <a:noFill/>
        </p:spPr>
        <p:txBody>
          <a:bodyPr wrap="square" rtlCol="0">
            <a:spAutoFit/>
          </a:bodyPr>
          <a:lstStyle/>
          <a:p>
            <a:pPr algn="ctr"/>
            <a:r>
              <a:rPr lang="en-US" sz="3200" dirty="0">
                <a:solidFill>
                  <a:srgbClr val="773BA5"/>
                </a:solidFill>
              </a:rPr>
              <a:t>3D Object Recognition (with least shift invariance and tolerance of deformation)</a:t>
            </a:r>
          </a:p>
        </p:txBody>
      </p:sp>
      <p:sp>
        <p:nvSpPr>
          <p:cNvPr id="45" name="TextBox 44">
            <a:extLst>
              <a:ext uri="{FF2B5EF4-FFF2-40B4-BE49-F238E27FC236}">
                <a16:creationId xmlns:a16="http://schemas.microsoft.com/office/drawing/2014/main" id="{EE8039A8-1D0A-44B5-8BB2-4979578EC23D}"/>
              </a:ext>
            </a:extLst>
          </p:cNvPr>
          <p:cNvSpPr txBox="1"/>
          <p:nvPr/>
        </p:nvSpPr>
        <p:spPr>
          <a:xfrm>
            <a:off x="1972630" y="4756228"/>
            <a:ext cx="7976217" cy="584775"/>
          </a:xfrm>
          <a:prstGeom prst="rect">
            <a:avLst/>
          </a:prstGeom>
          <a:noFill/>
        </p:spPr>
        <p:txBody>
          <a:bodyPr wrap="square" rtlCol="0">
            <a:spAutoFit/>
          </a:bodyPr>
          <a:lstStyle/>
          <a:p>
            <a:pPr algn="ctr"/>
            <a:r>
              <a:rPr lang="en-US" sz="3200" dirty="0">
                <a:solidFill>
                  <a:srgbClr val="773BA5"/>
                </a:solidFill>
              </a:rPr>
              <a:t>Pattern Recognition and Machine Learning</a:t>
            </a:r>
          </a:p>
        </p:txBody>
      </p:sp>
    </p:spTree>
    <p:extLst>
      <p:ext uri="{BB962C8B-B14F-4D97-AF65-F5344CB8AC3E}">
        <p14:creationId xmlns:p14="http://schemas.microsoft.com/office/powerpoint/2010/main" val="83212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37"/>
                                        </p:tgtEl>
                                      </p:cBhvr>
                                    </p:animEffect>
                                    <p:set>
                                      <p:cBhvr>
                                        <p:cTn id="23" dur="1" fill="hold">
                                          <p:stCondLst>
                                            <p:cond delay="499"/>
                                          </p:stCondLst>
                                        </p:cTn>
                                        <p:tgtEl>
                                          <p:spTgt spid="3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38"/>
                                        </p:tgtEl>
                                      </p:cBhvr>
                                    </p:animEffect>
                                    <p:set>
                                      <p:cBhvr>
                                        <p:cTn id="46" dur="1" fill="hold">
                                          <p:stCondLst>
                                            <p:cond delay="499"/>
                                          </p:stCondLst>
                                        </p:cTn>
                                        <p:tgtEl>
                                          <p:spTgt spid="38"/>
                                        </p:tgtEl>
                                        <p:attrNameLst>
                                          <p:attrName>style.visibility</p:attrName>
                                        </p:attrNameLst>
                                      </p:cBhvr>
                                      <p:to>
                                        <p:strVal val="hidden"/>
                                      </p:to>
                                    </p:set>
                                  </p:childTnLst>
                                </p:cTn>
                              </p:par>
                              <p:par>
                                <p:cTn id="47" presetID="22" presetClass="entr" presetSubtype="8"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39"/>
                                        </p:tgtEl>
                                      </p:cBhvr>
                                    </p:animEffect>
                                    <p:set>
                                      <p:cBhvr>
                                        <p:cTn id="69" dur="1" fill="hold">
                                          <p:stCondLst>
                                            <p:cond delay="499"/>
                                          </p:stCondLst>
                                        </p:cTn>
                                        <p:tgtEl>
                                          <p:spTgt spid="39"/>
                                        </p:tgtEl>
                                        <p:attrNameLst>
                                          <p:attrName>style.visibility</p:attrName>
                                        </p:attrNameLst>
                                      </p:cBhvr>
                                      <p:to>
                                        <p:strVal val="hidden"/>
                                      </p:to>
                                    </p:set>
                                  </p:childTnLst>
                                </p:cTn>
                              </p:par>
                              <p:par>
                                <p:cTn id="70" presetID="22" presetClass="entr" presetSubtype="8"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500"/>
                                        <p:tgtEl>
                                          <p:spTgt spid="1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40"/>
                                        </p:tgtEl>
                                      </p:cBhvr>
                                    </p:animEffect>
                                    <p:set>
                                      <p:cBhvr>
                                        <p:cTn id="92" dur="1" fill="hold">
                                          <p:stCondLst>
                                            <p:cond delay="499"/>
                                          </p:stCondLst>
                                        </p:cTn>
                                        <p:tgtEl>
                                          <p:spTgt spid="40"/>
                                        </p:tgtEl>
                                        <p:attrNameLst>
                                          <p:attrName>style.visibility</p:attrName>
                                        </p:attrNameLst>
                                      </p:cBhvr>
                                      <p:to>
                                        <p:strVal val="hidden"/>
                                      </p:to>
                                    </p:set>
                                  </p:childTnLst>
                                </p:cTn>
                              </p:par>
                              <p:par>
                                <p:cTn id="93" presetID="22" presetClass="entr" presetSubtype="8" fill="hold"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wipe(left)">
                                      <p:cBhvr>
                                        <p:cTn id="95" dur="500"/>
                                        <p:tgtEl>
                                          <p:spTgt spid="34"/>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fade">
                                      <p:cBhvr>
                                        <p:cTn id="99" dur="500"/>
                                        <p:tgtEl>
                                          <p:spTgt spid="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22" presetClass="entr" presetSubtype="8" fill="hold"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left)">
                                      <p:cBhvr>
                                        <p:cTn id="118" dur="500"/>
                                        <p:tgtEl>
                                          <p:spTgt spid="35"/>
                                        </p:tgtEl>
                                      </p:cBhvr>
                                    </p:animEffec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fade">
                                      <p:cBhvr>
                                        <p:cTn id="125" dur="500"/>
                                        <p:tgtEl>
                                          <p:spTgt spid="2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8"/>
                                        </p:tgtEl>
                                        <p:attrNameLst>
                                          <p:attrName>style.visibility</p:attrName>
                                        </p:attrNameLst>
                                      </p:cBhvr>
                                      <p:to>
                                        <p:strVal val="visible"/>
                                      </p:to>
                                    </p:set>
                                    <p:animEffect transition="in" filter="fade">
                                      <p:cBhvr>
                                        <p:cTn id="128" dur="500"/>
                                        <p:tgtEl>
                                          <p:spTgt spid="2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500"/>
                                        <p:tgtEl>
                                          <p:spTgt spid="43"/>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grpId="1" nodeType="clickEffect">
                                  <p:stCondLst>
                                    <p:cond delay="0"/>
                                  </p:stCondLst>
                                  <p:childTnLst>
                                    <p:animEffect transition="out" filter="fade">
                                      <p:cBhvr>
                                        <p:cTn id="137" dur="500"/>
                                        <p:tgtEl>
                                          <p:spTgt spid="43"/>
                                        </p:tgtEl>
                                      </p:cBhvr>
                                    </p:animEffect>
                                    <p:set>
                                      <p:cBhvr>
                                        <p:cTn id="138" dur="1" fill="hold">
                                          <p:stCondLst>
                                            <p:cond delay="499"/>
                                          </p:stCondLst>
                                        </p:cTn>
                                        <p:tgtEl>
                                          <p:spTgt spid="43"/>
                                        </p:tgtEl>
                                        <p:attrNameLst>
                                          <p:attrName>style.visibility</p:attrName>
                                        </p:attrNameLst>
                                      </p:cBhvr>
                                      <p:to>
                                        <p:strVal val="hidden"/>
                                      </p:to>
                                    </p:set>
                                  </p:childTnLst>
                                </p:cTn>
                              </p:par>
                              <p:par>
                                <p:cTn id="139" presetID="22" presetClass="entr" presetSubtype="8" fill="hold" nodeType="withEffect">
                                  <p:stCondLst>
                                    <p:cond delay="0"/>
                                  </p:stCondLst>
                                  <p:childTnLst>
                                    <p:set>
                                      <p:cBhvr>
                                        <p:cTn id="140" dur="1" fill="hold">
                                          <p:stCondLst>
                                            <p:cond delay="0"/>
                                          </p:stCondLst>
                                        </p:cTn>
                                        <p:tgtEl>
                                          <p:spTgt spid="36"/>
                                        </p:tgtEl>
                                        <p:attrNameLst>
                                          <p:attrName>style.visibility</p:attrName>
                                        </p:attrNameLst>
                                      </p:cBhvr>
                                      <p:to>
                                        <p:strVal val="visible"/>
                                      </p:to>
                                    </p:set>
                                    <p:animEffect transition="in" filter="wipe(left)">
                                      <p:cBhvr>
                                        <p:cTn id="141" dur="500"/>
                                        <p:tgtEl>
                                          <p:spTgt spid="36"/>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13"/>
                                        </p:tgtEl>
                                        <p:attrNameLst>
                                          <p:attrName>style.visibility</p:attrName>
                                        </p:attrNameLst>
                                      </p:cBhvr>
                                      <p:to>
                                        <p:strVal val="visible"/>
                                      </p:to>
                                    </p:set>
                                    <p:animEffect transition="in" filter="fade">
                                      <p:cBhvr>
                                        <p:cTn id="145" dur="500"/>
                                        <p:tgtEl>
                                          <p:spTgt spid="1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31"/>
                                        </p:tgtEl>
                                        <p:attrNameLst>
                                          <p:attrName>style.visibility</p:attrName>
                                        </p:attrNameLst>
                                      </p:cBhvr>
                                      <p:to>
                                        <p:strVal val="visible"/>
                                      </p:to>
                                    </p:set>
                                    <p:animEffect transition="in" filter="fade">
                                      <p:cBhvr>
                                        <p:cTn id="148" dur="500"/>
                                        <p:tgtEl>
                                          <p:spTgt spid="3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fade">
                                      <p:cBhvr>
                                        <p:cTn id="151" dur="500"/>
                                        <p:tgtEl>
                                          <p:spTgt spid="30"/>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45"/>
                                        </p:tgtEl>
                                        <p:attrNameLst>
                                          <p:attrName>style.visibility</p:attrName>
                                        </p:attrNameLst>
                                      </p:cBhvr>
                                      <p:to>
                                        <p:strVal val="visible"/>
                                      </p:to>
                                    </p:set>
                                    <p:animEffect transition="in" filter="fade">
                                      <p:cBhvr>
                                        <p:cTn id="1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p:bldP spid="15" grpId="0"/>
      <p:bldP spid="7" grpId="0" animBg="1"/>
      <p:bldP spid="20" grpId="0"/>
      <p:bldP spid="21" grpId="0"/>
      <p:bldP spid="22" grpId="0"/>
      <p:bldP spid="23" grpId="0"/>
      <p:bldP spid="24" grpId="0"/>
      <p:bldP spid="25" grpId="0"/>
      <p:bldP spid="26" grpId="0"/>
      <p:bldP spid="27" grpId="0"/>
      <p:bldP spid="28" grpId="0"/>
      <p:bldP spid="29" grpId="0"/>
      <p:bldP spid="30" grpId="0"/>
      <p:bldP spid="31" grpId="0"/>
      <p:bldP spid="37" grpId="0"/>
      <p:bldP spid="37" grpId="1"/>
      <p:bldP spid="38" grpId="0"/>
      <p:bldP spid="38" grpId="1"/>
      <p:bldP spid="39" grpId="0"/>
      <p:bldP spid="39" grpId="1"/>
      <p:bldP spid="40" grpId="0"/>
      <p:bldP spid="40" grpId="1"/>
      <p:bldP spid="42" grpId="0"/>
      <p:bldP spid="42" grpId="1"/>
      <p:bldP spid="43" grpId="0"/>
      <p:bldP spid="43" grpId="1"/>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2">
            <a:hlinkClick r:id="" action="ppaction://media"/>
            <a:extLst>
              <a:ext uri="{FF2B5EF4-FFF2-40B4-BE49-F238E27FC236}">
                <a16:creationId xmlns:a16="http://schemas.microsoft.com/office/drawing/2014/main" id="{801349F3-19EF-4280-A187-A735AC478076}"/>
              </a:ext>
            </a:extLst>
          </p:cNvPr>
          <p:cNvPicPr>
            <a:picLocks noChangeAspect="1"/>
          </p:cNvPicPr>
          <p:nvPr>
            <a:videoFile r:link="rId1"/>
            <p:extLst>
              <p:ext uri="{DAA4B4D4-6D71-4841-9C94-3DE7FCFB9230}">
                <p14:media xmlns:p14="http://schemas.microsoft.com/office/powerpoint/2010/main" r:embed="rId2">
                  <p14:trim st="2322" end="22693"/>
                </p14:media>
              </p:ext>
            </p:extLst>
          </p:nvPr>
        </p:nvPicPr>
        <p:blipFill>
          <a:blip r:embed="rId4"/>
          <a:stretch>
            <a:fillRect/>
          </a:stretch>
        </p:blipFill>
        <p:spPr>
          <a:xfrm>
            <a:off x="600075" y="190500"/>
            <a:ext cx="10991850" cy="6477000"/>
          </a:xfrm>
          <a:prstGeom prst="rect">
            <a:avLst/>
          </a:prstGeom>
        </p:spPr>
      </p:pic>
    </p:spTree>
    <p:extLst>
      <p:ext uri="{BB962C8B-B14F-4D97-AF65-F5344CB8AC3E}">
        <p14:creationId xmlns:p14="http://schemas.microsoft.com/office/powerpoint/2010/main" val="214806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1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148320" y="-376151"/>
            <a:ext cx="7366000" cy="7366000"/>
          </a:xfrm>
          <a:prstGeom prst="rect">
            <a:avLst/>
          </a:prstGeom>
        </p:spPr>
      </p:pic>
      <p:sp>
        <p:nvSpPr>
          <p:cNvPr id="2" name="Rectangle 1">
            <a:extLst>
              <a:ext uri="{FF2B5EF4-FFF2-40B4-BE49-F238E27FC236}">
                <a16:creationId xmlns:a16="http://schemas.microsoft.com/office/drawing/2014/main" id="{B6B24DE8-6DC2-42B4-8862-E57AD31CA8EB}"/>
              </a:ext>
            </a:extLst>
          </p:cNvPr>
          <p:cNvSpPr/>
          <p:nvPr/>
        </p:nvSpPr>
        <p:spPr>
          <a:xfrm>
            <a:off x="623570" y="1078255"/>
            <a:ext cx="10515600" cy="1077218"/>
          </a:xfrm>
          <a:prstGeom prst="rect">
            <a:avLst/>
          </a:prstGeom>
        </p:spPr>
        <p:txBody>
          <a:bodyPr wrap="square">
            <a:spAutoFit/>
          </a:bodyPr>
          <a:lstStyle/>
          <a:p>
            <a:pPr algn="ctr"/>
            <a:r>
              <a:rPr lang="en-US" sz="3200" b="1" dirty="0">
                <a:latin typeface="medium-content-serif-font"/>
              </a:rPr>
              <a:t>Sigmoid</a:t>
            </a:r>
          </a:p>
          <a:p>
            <a:pPr algn="ctr"/>
            <a:endParaRPr lang="en-US" sz="3200" dirty="0">
              <a:latin typeface="medium-content-serif-font"/>
            </a:endParaRPr>
          </a:p>
        </p:txBody>
      </p:sp>
      <p:sp>
        <p:nvSpPr>
          <p:cNvPr id="4" name="TextBox 3">
            <a:extLst>
              <a:ext uri="{FF2B5EF4-FFF2-40B4-BE49-F238E27FC236}">
                <a16:creationId xmlns:a16="http://schemas.microsoft.com/office/drawing/2014/main" id="{C4BBF2B3-E0A0-4A6A-A267-63C834841F4F}"/>
              </a:ext>
            </a:extLst>
          </p:cNvPr>
          <p:cNvSpPr txBox="1"/>
          <p:nvPr/>
        </p:nvSpPr>
        <p:spPr>
          <a:xfrm>
            <a:off x="172720" y="142240"/>
            <a:ext cx="5617435" cy="646331"/>
          </a:xfrm>
          <a:prstGeom prst="rect">
            <a:avLst/>
          </a:prstGeom>
          <a:noFill/>
        </p:spPr>
        <p:txBody>
          <a:bodyPr wrap="none" rtlCol="0">
            <a:spAutoFit/>
          </a:bodyPr>
          <a:lstStyle/>
          <a:p>
            <a:r>
              <a:rPr lang="en-US" sz="3600" b="1" dirty="0">
                <a:solidFill>
                  <a:srgbClr val="7030A0"/>
                </a:solidFill>
              </a:rPr>
              <a:t>Type of Activation Functions</a:t>
            </a:r>
          </a:p>
        </p:txBody>
      </p:sp>
      <p:pic>
        <p:nvPicPr>
          <p:cNvPr id="7" name="Picture 6">
            <a:extLst>
              <a:ext uri="{FF2B5EF4-FFF2-40B4-BE49-F238E27FC236}">
                <a16:creationId xmlns:a16="http://schemas.microsoft.com/office/drawing/2014/main" id="{EE9B2A4E-9831-419A-AF0D-A2B3693AF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46660"/>
            <a:ext cx="5143500" cy="342900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D9EF449-4DF6-4833-866C-2B2F131DDCAE}"/>
                  </a:ext>
                </a:extLst>
              </p:cNvPr>
              <p:cNvSpPr/>
              <p:nvPr/>
            </p:nvSpPr>
            <p:spPr>
              <a:xfrm>
                <a:off x="5043170" y="2099698"/>
                <a:ext cx="6894830" cy="4122924"/>
              </a:xfrm>
              <a:prstGeom prst="rect">
                <a:avLst/>
              </a:prstGeom>
            </p:spPr>
            <p:txBody>
              <a:bodyPr wrap="square">
                <a:spAutoFit/>
              </a:bodyPr>
              <a:lstStyle/>
              <a:p>
                <a:pPr algn="ct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1</m:t>
                        </m:r>
                      </m:num>
                      <m:den>
                        <m:r>
                          <a:rPr lang="en-US" sz="4800" i="1">
                            <a:latin typeface="Cambria Math" panose="02040503050406030204" pitchFamily="18" charset="0"/>
                          </a:rPr>
                          <m:t>1+</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𝑥</m:t>
                            </m:r>
                          </m:sup>
                        </m:sSup>
                      </m:den>
                    </m:f>
                  </m:oMath>
                </a14:m>
                <a:r>
                  <a:rPr lang="en-US" sz="4800" dirty="0">
                    <a:latin typeface="medium-content-serif-font"/>
                  </a:rPr>
                  <a:t> </a:t>
                </a:r>
              </a:p>
              <a:p>
                <a:pPr algn="just"/>
                <a:endParaRPr lang="en-US" sz="3200" dirty="0">
                  <a:latin typeface="medium-content-serif-font"/>
                </a:endParaRPr>
              </a:p>
              <a:p>
                <a:pPr algn="just"/>
                <a:r>
                  <a:rPr lang="en-US" sz="3200" dirty="0">
                    <a:latin typeface="medium-content-serif-font"/>
                  </a:rPr>
                  <a:t>which produces a S-shaped curve. Although it is non-linear in nature but it does not capture slight changes within inputs hence variations in inputs will yield similar results.</a:t>
                </a:r>
              </a:p>
            </p:txBody>
          </p:sp>
        </mc:Choice>
        <mc:Fallback xmlns="">
          <p:sp>
            <p:nvSpPr>
              <p:cNvPr id="8" name="Rectangle 7">
                <a:extLst>
                  <a:ext uri="{FF2B5EF4-FFF2-40B4-BE49-F238E27FC236}">
                    <a16:creationId xmlns:a16="http://schemas.microsoft.com/office/drawing/2014/main" id="{DD9EF449-4DF6-4833-866C-2B2F131DDCAE}"/>
                  </a:ext>
                </a:extLst>
              </p:cNvPr>
              <p:cNvSpPr>
                <a:spLocks noRot="1" noChangeAspect="1" noMove="1" noResize="1" noEditPoints="1" noAdjustHandles="1" noChangeArrowheads="1" noChangeShapeType="1" noTextEdit="1"/>
              </p:cNvSpPr>
              <p:nvPr/>
            </p:nvSpPr>
            <p:spPr>
              <a:xfrm>
                <a:off x="5043170" y="2099698"/>
                <a:ext cx="6894830" cy="4122924"/>
              </a:xfrm>
              <a:prstGeom prst="rect">
                <a:avLst/>
              </a:prstGeom>
              <a:blipFill>
                <a:blip r:embed="rId4"/>
                <a:stretch>
                  <a:fillRect l="-2210" r="-2299" b="-3840"/>
                </a:stretch>
              </a:blipFill>
            </p:spPr>
            <p:txBody>
              <a:bodyPr/>
              <a:lstStyle/>
              <a:p>
                <a:r>
                  <a:rPr lang="en-US">
                    <a:noFill/>
                  </a:rPr>
                  <a:t> </a:t>
                </a:r>
              </a:p>
            </p:txBody>
          </p:sp>
        </mc:Fallback>
      </mc:AlternateContent>
    </p:spTree>
    <p:extLst>
      <p:ext uri="{BB962C8B-B14F-4D97-AF65-F5344CB8AC3E}">
        <p14:creationId xmlns:p14="http://schemas.microsoft.com/office/powerpoint/2010/main" val="388885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6">
            <a:hlinkClick r:id="" action="ppaction://media"/>
            <a:extLst>
              <a:ext uri="{FF2B5EF4-FFF2-40B4-BE49-F238E27FC236}">
                <a16:creationId xmlns:a16="http://schemas.microsoft.com/office/drawing/2014/main" id="{E6771BB0-4D73-40DC-9C57-11A0EE8E9A54}"/>
              </a:ext>
            </a:extLst>
          </p:cNvPr>
          <p:cNvPicPr>
            <a:picLocks noChangeAspect="1"/>
          </p:cNvPicPr>
          <p:nvPr>
            <a:videoFile r:link="rId1"/>
            <p:extLst>
              <p:ext uri="{DAA4B4D4-6D71-4841-9C94-3DE7FCFB9230}">
                <p14:media xmlns:p14="http://schemas.microsoft.com/office/powerpoint/2010/main" r:embed="rId2">
                  <p14:trim st="1638" end="4141.8049"/>
                </p14:media>
              </p:ext>
            </p:extLst>
          </p:nvPr>
        </p:nvPicPr>
        <p:blipFill>
          <a:blip r:embed="rId4"/>
          <a:stretch>
            <a:fillRect/>
          </a:stretch>
        </p:blipFill>
        <p:spPr>
          <a:xfrm>
            <a:off x="533400" y="66675"/>
            <a:ext cx="11125200" cy="6724650"/>
          </a:xfrm>
          <a:prstGeom prst="rect">
            <a:avLst/>
          </a:prstGeom>
        </p:spPr>
      </p:pic>
    </p:spTree>
    <p:extLst>
      <p:ext uri="{BB962C8B-B14F-4D97-AF65-F5344CB8AC3E}">
        <p14:creationId xmlns:p14="http://schemas.microsoft.com/office/powerpoint/2010/main" val="226057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6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E63051-0604-4AC6-BB90-3D428FBC48F7}"/>
              </a:ext>
            </a:extLst>
          </p:cNvPr>
          <p:cNvPicPr>
            <a:picLocks noChangeAspect="1"/>
          </p:cNvPicPr>
          <p:nvPr/>
        </p:nvPicPr>
        <p:blipFill>
          <a:blip r:embed="rId2"/>
          <a:stretch>
            <a:fillRect/>
          </a:stretch>
        </p:blipFill>
        <p:spPr>
          <a:xfrm>
            <a:off x="757237" y="247650"/>
            <a:ext cx="10677525" cy="6362700"/>
          </a:xfrm>
          <a:prstGeom prst="rect">
            <a:avLst/>
          </a:prstGeom>
        </p:spPr>
      </p:pic>
      <p:pic>
        <p:nvPicPr>
          <p:cNvPr id="4" name="Picture 3">
            <a:extLst>
              <a:ext uri="{FF2B5EF4-FFF2-40B4-BE49-F238E27FC236}">
                <a16:creationId xmlns:a16="http://schemas.microsoft.com/office/drawing/2014/main" id="{ED63E7B2-AE85-4869-A6D3-DC1EBFD0A2C4}"/>
              </a:ext>
            </a:extLst>
          </p:cNvPr>
          <p:cNvPicPr>
            <a:picLocks noChangeAspect="1"/>
          </p:cNvPicPr>
          <p:nvPr/>
        </p:nvPicPr>
        <p:blipFill>
          <a:blip r:embed="rId3"/>
          <a:stretch>
            <a:fillRect/>
          </a:stretch>
        </p:blipFill>
        <p:spPr>
          <a:xfrm>
            <a:off x="728662" y="233362"/>
            <a:ext cx="10706100" cy="6391275"/>
          </a:xfrm>
          <a:prstGeom prst="rect">
            <a:avLst/>
          </a:prstGeom>
        </p:spPr>
      </p:pic>
      <p:pic>
        <p:nvPicPr>
          <p:cNvPr id="5" name="Picture 4">
            <a:extLst>
              <a:ext uri="{FF2B5EF4-FFF2-40B4-BE49-F238E27FC236}">
                <a16:creationId xmlns:a16="http://schemas.microsoft.com/office/drawing/2014/main" id="{821390CB-3F4E-421E-877E-F471FF936C65}"/>
              </a:ext>
            </a:extLst>
          </p:cNvPr>
          <p:cNvPicPr>
            <a:picLocks noChangeAspect="1"/>
          </p:cNvPicPr>
          <p:nvPr/>
        </p:nvPicPr>
        <p:blipFill>
          <a:blip r:embed="rId4"/>
          <a:stretch>
            <a:fillRect/>
          </a:stretch>
        </p:blipFill>
        <p:spPr>
          <a:xfrm>
            <a:off x="785812" y="285750"/>
            <a:ext cx="10620375" cy="6286500"/>
          </a:xfrm>
          <a:prstGeom prst="rect">
            <a:avLst/>
          </a:prstGeom>
        </p:spPr>
      </p:pic>
      <p:pic>
        <p:nvPicPr>
          <p:cNvPr id="6" name="Picture 5">
            <a:extLst>
              <a:ext uri="{FF2B5EF4-FFF2-40B4-BE49-F238E27FC236}">
                <a16:creationId xmlns:a16="http://schemas.microsoft.com/office/drawing/2014/main" id="{624A9B81-351E-4552-8D7D-195AC1DFC661}"/>
              </a:ext>
            </a:extLst>
          </p:cNvPr>
          <p:cNvPicPr>
            <a:picLocks noChangeAspect="1"/>
          </p:cNvPicPr>
          <p:nvPr/>
        </p:nvPicPr>
        <p:blipFill>
          <a:blip r:embed="rId5"/>
          <a:stretch>
            <a:fillRect/>
          </a:stretch>
        </p:blipFill>
        <p:spPr>
          <a:xfrm>
            <a:off x="785811" y="271463"/>
            <a:ext cx="10620375" cy="6480395"/>
          </a:xfrm>
          <a:prstGeom prst="rect">
            <a:avLst/>
          </a:prstGeom>
        </p:spPr>
      </p:pic>
    </p:spTree>
    <p:extLst>
      <p:ext uri="{BB962C8B-B14F-4D97-AF65-F5344CB8AC3E}">
        <p14:creationId xmlns:p14="http://schemas.microsoft.com/office/powerpoint/2010/main" val="70390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148320" y="-376151"/>
            <a:ext cx="7366000" cy="7366000"/>
          </a:xfrm>
          <a:prstGeom prst="rect">
            <a:avLst/>
          </a:prstGeom>
        </p:spPr>
      </p:pic>
      <p:sp>
        <p:nvSpPr>
          <p:cNvPr id="2" name="Rectangle 1">
            <a:extLst>
              <a:ext uri="{FF2B5EF4-FFF2-40B4-BE49-F238E27FC236}">
                <a16:creationId xmlns:a16="http://schemas.microsoft.com/office/drawing/2014/main" id="{B6B24DE8-6DC2-42B4-8862-E57AD31CA8EB}"/>
              </a:ext>
            </a:extLst>
          </p:cNvPr>
          <p:cNvSpPr/>
          <p:nvPr/>
        </p:nvSpPr>
        <p:spPr>
          <a:xfrm>
            <a:off x="623570" y="1004471"/>
            <a:ext cx="10515600" cy="1015663"/>
          </a:xfrm>
          <a:prstGeom prst="rect">
            <a:avLst/>
          </a:prstGeom>
        </p:spPr>
        <p:txBody>
          <a:bodyPr wrap="square">
            <a:spAutoFit/>
          </a:bodyPr>
          <a:lstStyle/>
          <a:p>
            <a:pPr algn="ctr"/>
            <a:r>
              <a:rPr lang="en-US" sz="3200" b="1" dirty="0">
                <a:latin typeface="medium-content-serif-font"/>
              </a:rPr>
              <a:t>Hyperbolic Tangent Functions (Tanh)</a:t>
            </a:r>
          </a:p>
          <a:p>
            <a:pPr algn="ctr"/>
            <a:endParaRPr lang="en-US" sz="2800" dirty="0">
              <a:latin typeface="medium-content-serif-font"/>
            </a:endParaRPr>
          </a:p>
        </p:txBody>
      </p:sp>
      <p:sp>
        <p:nvSpPr>
          <p:cNvPr id="4" name="TextBox 3">
            <a:extLst>
              <a:ext uri="{FF2B5EF4-FFF2-40B4-BE49-F238E27FC236}">
                <a16:creationId xmlns:a16="http://schemas.microsoft.com/office/drawing/2014/main" id="{C4BBF2B3-E0A0-4A6A-A267-63C834841F4F}"/>
              </a:ext>
            </a:extLst>
          </p:cNvPr>
          <p:cNvSpPr txBox="1"/>
          <p:nvPr/>
        </p:nvSpPr>
        <p:spPr>
          <a:xfrm>
            <a:off x="172720" y="142240"/>
            <a:ext cx="5617435" cy="646331"/>
          </a:xfrm>
          <a:prstGeom prst="rect">
            <a:avLst/>
          </a:prstGeom>
          <a:noFill/>
        </p:spPr>
        <p:txBody>
          <a:bodyPr wrap="none" rtlCol="0">
            <a:spAutoFit/>
          </a:bodyPr>
          <a:lstStyle/>
          <a:p>
            <a:r>
              <a:rPr lang="en-US" sz="3600" b="1" dirty="0">
                <a:solidFill>
                  <a:srgbClr val="7030A0"/>
                </a:solidFill>
              </a:rPr>
              <a:t>Type of Activation Functions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FBAE3CF-3CF8-437E-A6B4-32CABEC24D1B}"/>
                  </a:ext>
                </a:extLst>
              </p:cNvPr>
              <p:cNvSpPr/>
              <p:nvPr/>
            </p:nvSpPr>
            <p:spPr>
              <a:xfrm>
                <a:off x="5790155" y="2046368"/>
                <a:ext cx="6096000" cy="3580532"/>
              </a:xfrm>
              <a:prstGeom prst="rect">
                <a:avLst/>
              </a:prstGeom>
            </p:spPr>
            <p:txBody>
              <a:bodyPr>
                <a:spAutoFit/>
              </a:bodyPr>
              <a:lstStyle/>
              <a:p>
                <a:pPr algn="ctr"/>
                <a14:m>
                  <m:oMath xmlns:m="http://schemas.openxmlformats.org/officeDocument/2006/math">
                    <m:f>
                      <m:fPr>
                        <m:ctrlPr>
                          <a:rPr lang="en-US" sz="4400" i="1">
                            <a:latin typeface="Cambria Math" panose="02040503050406030204" pitchFamily="18" charset="0"/>
                          </a:rPr>
                        </m:ctrlPr>
                      </m:fPr>
                      <m:num>
                        <m:r>
                          <a:rPr lang="en-US" sz="4400" i="1">
                            <a:latin typeface="Cambria Math" panose="02040503050406030204" pitchFamily="18" charset="0"/>
                          </a:rPr>
                          <m:t>1−</m:t>
                        </m:r>
                        <m:sSup>
                          <m:sSupPr>
                            <m:ctrlPr>
                              <a:rPr lang="en-US" sz="4400" i="1">
                                <a:latin typeface="Cambria Math" panose="02040503050406030204" pitchFamily="18" charset="0"/>
                              </a:rPr>
                            </m:ctrlPr>
                          </m:sSupPr>
                          <m:e>
                            <m:r>
                              <a:rPr lang="en-US" sz="4400" i="1">
                                <a:latin typeface="Cambria Math" panose="02040503050406030204" pitchFamily="18" charset="0"/>
                              </a:rPr>
                              <m:t>𝑒</m:t>
                            </m:r>
                          </m:e>
                          <m:sup>
                            <m:r>
                              <a:rPr lang="en-US" sz="4400" i="1">
                                <a:latin typeface="Cambria Math" panose="02040503050406030204" pitchFamily="18" charset="0"/>
                              </a:rPr>
                              <m:t>−2</m:t>
                            </m:r>
                            <m:r>
                              <a:rPr lang="en-US" sz="4400" i="1">
                                <a:latin typeface="Cambria Math" panose="02040503050406030204" pitchFamily="18" charset="0"/>
                              </a:rPr>
                              <m:t>𝑥</m:t>
                            </m:r>
                          </m:sup>
                        </m:sSup>
                      </m:num>
                      <m:den>
                        <m:r>
                          <a:rPr lang="en-US" sz="4400" i="1">
                            <a:latin typeface="Cambria Math" panose="02040503050406030204" pitchFamily="18" charset="0"/>
                          </a:rPr>
                          <m:t>1+</m:t>
                        </m:r>
                        <m:sSup>
                          <m:sSupPr>
                            <m:ctrlPr>
                              <a:rPr lang="en-US" sz="4400" i="1">
                                <a:latin typeface="Cambria Math" panose="02040503050406030204" pitchFamily="18" charset="0"/>
                              </a:rPr>
                            </m:ctrlPr>
                          </m:sSupPr>
                          <m:e>
                            <m:r>
                              <a:rPr lang="en-US" sz="4400" i="1">
                                <a:latin typeface="Cambria Math" panose="02040503050406030204" pitchFamily="18" charset="0"/>
                              </a:rPr>
                              <m:t>𝑒</m:t>
                            </m:r>
                          </m:e>
                          <m:sup>
                            <m:r>
                              <a:rPr lang="en-US" sz="4400" i="1">
                                <a:latin typeface="Cambria Math" panose="02040503050406030204" pitchFamily="18" charset="0"/>
                              </a:rPr>
                              <m:t>−</m:t>
                            </m:r>
                            <m:r>
                              <a:rPr lang="en-US" sz="4400" i="1">
                                <a:latin typeface="Cambria Math" panose="02040503050406030204" pitchFamily="18" charset="0"/>
                              </a:rPr>
                              <m:t>𝑥</m:t>
                            </m:r>
                          </m:sup>
                        </m:sSup>
                      </m:den>
                    </m:f>
                  </m:oMath>
                </a14:m>
                <a:r>
                  <a:rPr lang="en-US" sz="4400" dirty="0">
                    <a:latin typeface="medium-content-serif-font"/>
                  </a:rPr>
                  <a:t> </a:t>
                </a:r>
              </a:p>
              <a:p>
                <a:pPr algn="ctr"/>
                <a:endParaRPr lang="en-US" sz="2800" dirty="0">
                  <a:latin typeface="medium-content-serif-font"/>
                </a:endParaRPr>
              </a:p>
              <a:p>
                <a:pPr algn="just"/>
                <a:r>
                  <a:rPr lang="en-US" sz="3200" dirty="0">
                    <a:latin typeface="medium-content-serif-font"/>
                  </a:rPr>
                  <a:t>It is a superior function when compared to Sigmoid. However it does not capture relationships better and is slower at converging.</a:t>
                </a:r>
              </a:p>
            </p:txBody>
          </p:sp>
        </mc:Choice>
        <mc:Fallback xmlns="">
          <p:sp>
            <p:nvSpPr>
              <p:cNvPr id="3" name="Rectangle 2">
                <a:extLst>
                  <a:ext uri="{FF2B5EF4-FFF2-40B4-BE49-F238E27FC236}">
                    <a16:creationId xmlns:a16="http://schemas.microsoft.com/office/drawing/2014/main" id="{2FBAE3CF-3CF8-437E-A6B4-32CABEC24D1B}"/>
                  </a:ext>
                </a:extLst>
              </p:cNvPr>
              <p:cNvSpPr>
                <a:spLocks noRot="1" noChangeAspect="1" noMove="1" noResize="1" noEditPoints="1" noAdjustHandles="1" noChangeArrowheads="1" noChangeShapeType="1" noTextEdit="1"/>
              </p:cNvSpPr>
              <p:nvPr/>
            </p:nvSpPr>
            <p:spPr>
              <a:xfrm>
                <a:off x="5790155" y="2046368"/>
                <a:ext cx="6096000" cy="3580532"/>
              </a:xfrm>
              <a:prstGeom prst="rect">
                <a:avLst/>
              </a:prstGeom>
              <a:blipFill>
                <a:blip r:embed="rId3"/>
                <a:stretch>
                  <a:fillRect l="-2600" r="-2500" b="-477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4B44929-1DDF-429B-B255-CD2091663BB1}"/>
              </a:ext>
            </a:extLst>
          </p:cNvPr>
          <p:cNvPicPr>
            <a:picLocks noChangeAspect="1"/>
          </p:cNvPicPr>
          <p:nvPr/>
        </p:nvPicPr>
        <p:blipFill>
          <a:blip r:embed="rId4"/>
          <a:stretch>
            <a:fillRect/>
          </a:stretch>
        </p:blipFill>
        <p:spPr>
          <a:xfrm>
            <a:off x="172721" y="2586455"/>
            <a:ext cx="5617434" cy="3066680"/>
          </a:xfrm>
          <a:prstGeom prst="rect">
            <a:avLst/>
          </a:prstGeom>
        </p:spPr>
      </p:pic>
    </p:spTree>
    <p:extLst>
      <p:ext uri="{BB962C8B-B14F-4D97-AF65-F5344CB8AC3E}">
        <p14:creationId xmlns:p14="http://schemas.microsoft.com/office/powerpoint/2010/main" val="423704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148320" y="-376151"/>
            <a:ext cx="7366000" cy="7366000"/>
          </a:xfrm>
          <a:prstGeom prst="rect">
            <a:avLst/>
          </a:prstGeom>
        </p:spPr>
      </p:pic>
      <p:sp>
        <p:nvSpPr>
          <p:cNvPr id="2" name="Rectangle 1">
            <a:extLst>
              <a:ext uri="{FF2B5EF4-FFF2-40B4-BE49-F238E27FC236}">
                <a16:creationId xmlns:a16="http://schemas.microsoft.com/office/drawing/2014/main" id="{B6B24DE8-6DC2-42B4-8862-E57AD31CA8EB}"/>
              </a:ext>
            </a:extLst>
          </p:cNvPr>
          <p:cNvSpPr/>
          <p:nvPr/>
        </p:nvSpPr>
        <p:spPr>
          <a:xfrm>
            <a:off x="623570" y="1004471"/>
            <a:ext cx="10515600" cy="584775"/>
          </a:xfrm>
          <a:prstGeom prst="rect">
            <a:avLst/>
          </a:prstGeom>
        </p:spPr>
        <p:txBody>
          <a:bodyPr wrap="square">
            <a:spAutoFit/>
          </a:bodyPr>
          <a:lstStyle/>
          <a:p>
            <a:pPr algn="ctr"/>
            <a:r>
              <a:rPr lang="en-US" sz="3200" b="1" dirty="0">
                <a:latin typeface="medium-content-serif-font"/>
              </a:rPr>
              <a:t>Rectified Linear Units (</a:t>
            </a:r>
            <a:r>
              <a:rPr lang="en-US" sz="3200" b="1" dirty="0" err="1">
                <a:latin typeface="medium-content-serif-font"/>
              </a:rPr>
              <a:t>ReLu</a:t>
            </a:r>
            <a:r>
              <a:rPr lang="en-US" sz="3200" b="1" dirty="0">
                <a:latin typeface="medium-content-serif-font"/>
              </a:rPr>
              <a:t>)</a:t>
            </a:r>
            <a:endParaRPr lang="en-US" sz="3200" dirty="0">
              <a:latin typeface="medium-content-serif-font"/>
            </a:endParaRPr>
          </a:p>
        </p:txBody>
      </p:sp>
      <p:sp>
        <p:nvSpPr>
          <p:cNvPr id="4" name="TextBox 3">
            <a:extLst>
              <a:ext uri="{FF2B5EF4-FFF2-40B4-BE49-F238E27FC236}">
                <a16:creationId xmlns:a16="http://schemas.microsoft.com/office/drawing/2014/main" id="{C4BBF2B3-E0A0-4A6A-A267-63C834841F4F}"/>
              </a:ext>
            </a:extLst>
          </p:cNvPr>
          <p:cNvSpPr txBox="1"/>
          <p:nvPr/>
        </p:nvSpPr>
        <p:spPr>
          <a:xfrm>
            <a:off x="172720" y="142240"/>
            <a:ext cx="5617435" cy="646331"/>
          </a:xfrm>
          <a:prstGeom prst="rect">
            <a:avLst/>
          </a:prstGeom>
          <a:noFill/>
        </p:spPr>
        <p:txBody>
          <a:bodyPr wrap="none" rtlCol="0">
            <a:spAutoFit/>
          </a:bodyPr>
          <a:lstStyle/>
          <a:p>
            <a:r>
              <a:rPr lang="en-US" sz="3600" b="1" dirty="0">
                <a:solidFill>
                  <a:srgbClr val="7030A0"/>
                </a:solidFill>
              </a:rPr>
              <a:t>Type of Activation Functions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FBAE3CF-3CF8-437E-A6B4-32CABEC24D1B}"/>
                  </a:ext>
                </a:extLst>
              </p:cNvPr>
              <p:cNvSpPr/>
              <p:nvPr/>
            </p:nvSpPr>
            <p:spPr>
              <a:xfrm>
                <a:off x="5790155" y="2046368"/>
                <a:ext cx="6096000" cy="4154984"/>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e>
                      </m:d>
                      <m:r>
                        <a:rPr lang="en-US" sz="4400" b="0" i="1" smtClean="0">
                          <a:latin typeface="Cambria Math" panose="02040503050406030204" pitchFamily="18" charset="0"/>
                        </a:rPr>
                        <m:t>=</m:t>
                      </m:r>
                      <m:r>
                        <m:rPr>
                          <m:sty m:val="p"/>
                        </m:rPr>
                        <a:rPr lang="en-US" sz="4400" b="0" i="0" smtClean="0">
                          <a:latin typeface="Cambria Math" panose="02040503050406030204" pitchFamily="18" charset="0"/>
                        </a:rPr>
                        <m:t>max</m:t>
                      </m:r>
                      <m:r>
                        <a:rPr lang="en-US" sz="4400" b="0" i="1" smtClean="0">
                          <a:latin typeface="Cambria Math" panose="02040503050406030204" pitchFamily="18" charset="0"/>
                        </a:rPr>
                        <m:t>⁡(0, </m:t>
                      </m:r>
                      <m:r>
                        <a:rPr lang="en-US" sz="4400" b="0" i="1" smtClean="0">
                          <a:latin typeface="Cambria Math" panose="02040503050406030204" pitchFamily="18" charset="0"/>
                        </a:rPr>
                        <m:t>𝑥</m:t>
                      </m:r>
                      <m:r>
                        <a:rPr lang="en-US" sz="4400" b="0" i="1" smtClean="0">
                          <a:latin typeface="Cambria Math" panose="02040503050406030204" pitchFamily="18" charset="0"/>
                        </a:rPr>
                        <m:t>)</m:t>
                      </m:r>
                    </m:oMath>
                  </m:oMathPara>
                </a14:m>
                <a:endParaRPr lang="en-US" sz="4400" dirty="0">
                  <a:latin typeface="medium-content-serif-font"/>
                </a:endParaRPr>
              </a:p>
              <a:p>
                <a:pPr algn="ctr"/>
                <a:endParaRPr lang="en-US" sz="2800" dirty="0">
                  <a:latin typeface="medium-content-serif-font"/>
                </a:endParaRPr>
              </a:p>
              <a:p>
                <a:pPr algn="just"/>
                <a:r>
                  <a:rPr lang="en-US" sz="3200" dirty="0">
                    <a:latin typeface="medium-content-serif-font"/>
                  </a:rPr>
                  <a:t>This function converges faster, optimize and produces the objective value quicker. It is by far the most popular activation function used within the hidden layers.</a:t>
                </a:r>
              </a:p>
            </p:txBody>
          </p:sp>
        </mc:Choice>
        <mc:Fallback xmlns="">
          <p:sp>
            <p:nvSpPr>
              <p:cNvPr id="3" name="Rectangle 2">
                <a:extLst>
                  <a:ext uri="{FF2B5EF4-FFF2-40B4-BE49-F238E27FC236}">
                    <a16:creationId xmlns:a16="http://schemas.microsoft.com/office/drawing/2014/main" id="{2FBAE3CF-3CF8-437E-A6B4-32CABEC24D1B}"/>
                  </a:ext>
                </a:extLst>
              </p:cNvPr>
              <p:cNvSpPr>
                <a:spLocks noRot="1" noChangeAspect="1" noMove="1" noResize="1" noEditPoints="1" noAdjustHandles="1" noChangeArrowheads="1" noChangeShapeType="1" noTextEdit="1"/>
              </p:cNvSpPr>
              <p:nvPr/>
            </p:nvSpPr>
            <p:spPr>
              <a:xfrm>
                <a:off x="5790155" y="2046368"/>
                <a:ext cx="6096000" cy="4154984"/>
              </a:xfrm>
              <a:prstGeom prst="rect">
                <a:avLst/>
              </a:prstGeom>
              <a:blipFill>
                <a:blip r:embed="rId3"/>
                <a:stretch>
                  <a:fillRect l="-2600" r="-2500" b="-396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019656B-6DD4-476C-9B63-6AFA43F54AF6}"/>
              </a:ext>
            </a:extLst>
          </p:cNvPr>
          <p:cNvPicPr>
            <a:picLocks noChangeAspect="1"/>
          </p:cNvPicPr>
          <p:nvPr/>
        </p:nvPicPr>
        <p:blipFill>
          <a:blip r:embed="rId4"/>
          <a:stretch>
            <a:fillRect/>
          </a:stretch>
        </p:blipFill>
        <p:spPr>
          <a:xfrm>
            <a:off x="405499" y="2046368"/>
            <a:ext cx="5151876" cy="4013200"/>
          </a:xfrm>
          <a:prstGeom prst="rect">
            <a:avLst/>
          </a:prstGeom>
        </p:spPr>
      </p:pic>
    </p:spTree>
    <p:extLst>
      <p:ext uri="{BB962C8B-B14F-4D97-AF65-F5344CB8AC3E}">
        <p14:creationId xmlns:p14="http://schemas.microsoft.com/office/powerpoint/2010/main" val="38223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2EEBEF-A495-4305-BB2D-1E4E0E1A04DF}"/>
              </a:ext>
            </a:extLst>
          </p:cNvPr>
          <p:cNvPicPr>
            <a:picLocks noChangeAspect="1"/>
          </p:cNvPicPr>
          <p:nvPr/>
        </p:nvPicPr>
        <p:blipFill>
          <a:blip r:embed="rId2"/>
          <a:stretch>
            <a:fillRect/>
          </a:stretch>
        </p:blipFill>
        <p:spPr>
          <a:xfrm>
            <a:off x="795337" y="547687"/>
            <a:ext cx="10601325" cy="5762625"/>
          </a:xfrm>
          <a:prstGeom prst="rect">
            <a:avLst/>
          </a:prstGeom>
        </p:spPr>
      </p:pic>
      <p:pic>
        <p:nvPicPr>
          <p:cNvPr id="3" name="Picture 2">
            <a:extLst>
              <a:ext uri="{FF2B5EF4-FFF2-40B4-BE49-F238E27FC236}">
                <a16:creationId xmlns:a16="http://schemas.microsoft.com/office/drawing/2014/main" id="{1DEF8271-90B8-479E-BFD1-D534FB5D819B}"/>
              </a:ext>
            </a:extLst>
          </p:cNvPr>
          <p:cNvPicPr>
            <a:picLocks noChangeAspect="1"/>
          </p:cNvPicPr>
          <p:nvPr/>
        </p:nvPicPr>
        <p:blipFill>
          <a:blip r:embed="rId3"/>
          <a:stretch>
            <a:fillRect/>
          </a:stretch>
        </p:blipFill>
        <p:spPr>
          <a:xfrm>
            <a:off x="933449" y="447674"/>
            <a:ext cx="10601325" cy="6122167"/>
          </a:xfrm>
          <a:prstGeom prst="rect">
            <a:avLst/>
          </a:prstGeom>
        </p:spPr>
      </p:pic>
    </p:spTree>
    <p:extLst>
      <p:ext uri="{BB962C8B-B14F-4D97-AF65-F5344CB8AC3E}">
        <p14:creationId xmlns:p14="http://schemas.microsoft.com/office/powerpoint/2010/main" val="76164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148320" y="-376151"/>
            <a:ext cx="7366000" cy="7366000"/>
          </a:xfrm>
          <a:prstGeom prst="rect">
            <a:avLst/>
          </a:prstGeom>
        </p:spPr>
      </p:pic>
      <p:sp>
        <p:nvSpPr>
          <p:cNvPr id="4" name="TextBox 3">
            <a:extLst>
              <a:ext uri="{FF2B5EF4-FFF2-40B4-BE49-F238E27FC236}">
                <a16:creationId xmlns:a16="http://schemas.microsoft.com/office/drawing/2014/main" id="{C4BBF2B3-E0A0-4A6A-A267-63C834841F4F}"/>
              </a:ext>
            </a:extLst>
          </p:cNvPr>
          <p:cNvSpPr txBox="1"/>
          <p:nvPr/>
        </p:nvSpPr>
        <p:spPr>
          <a:xfrm>
            <a:off x="172720" y="142240"/>
            <a:ext cx="5617435" cy="646331"/>
          </a:xfrm>
          <a:prstGeom prst="rect">
            <a:avLst/>
          </a:prstGeom>
          <a:noFill/>
        </p:spPr>
        <p:txBody>
          <a:bodyPr wrap="none" rtlCol="0">
            <a:spAutoFit/>
          </a:bodyPr>
          <a:lstStyle/>
          <a:p>
            <a:r>
              <a:rPr lang="en-US" sz="3600" b="1" dirty="0">
                <a:solidFill>
                  <a:srgbClr val="7030A0"/>
                </a:solidFill>
              </a:rPr>
              <a:t>Type of Activation Functions</a:t>
            </a:r>
          </a:p>
        </p:txBody>
      </p:sp>
      <p:pic>
        <p:nvPicPr>
          <p:cNvPr id="5" name="Picture 4">
            <a:extLst>
              <a:ext uri="{FF2B5EF4-FFF2-40B4-BE49-F238E27FC236}">
                <a16:creationId xmlns:a16="http://schemas.microsoft.com/office/drawing/2014/main" id="{48E3AD87-EAE2-4351-9505-10F7673320D3}"/>
              </a:ext>
            </a:extLst>
          </p:cNvPr>
          <p:cNvPicPr>
            <a:picLocks noChangeAspect="1"/>
          </p:cNvPicPr>
          <p:nvPr/>
        </p:nvPicPr>
        <p:blipFill>
          <a:blip r:embed="rId3"/>
          <a:stretch>
            <a:fillRect/>
          </a:stretch>
        </p:blipFill>
        <p:spPr>
          <a:xfrm>
            <a:off x="266700" y="940972"/>
            <a:ext cx="11430000" cy="5558714"/>
          </a:xfrm>
          <a:prstGeom prst="rect">
            <a:avLst/>
          </a:prstGeom>
        </p:spPr>
      </p:pic>
    </p:spTree>
    <p:extLst>
      <p:ext uri="{BB962C8B-B14F-4D97-AF65-F5344CB8AC3E}">
        <p14:creationId xmlns:p14="http://schemas.microsoft.com/office/powerpoint/2010/main" val="273543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148320" y="-376151"/>
            <a:ext cx="7366000" cy="7366000"/>
          </a:xfrm>
          <a:prstGeom prst="rect">
            <a:avLst/>
          </a:prstGeom>
        </p:spPr>
      </p:pic>
      <p:sp>
        <p:nvSpPr>
          <p:cNvPr id="4" name="TextBox 3">
            <a:extLst>
              <a:ext uri="{FF2B5EF4-FFF2-40B4-BE49-F238E27FC236}">
                <a16:creationId xmlns:a16="http://schemas.microsoft.com/office/drawing/2014/main" id="{C4BBF2B3-E0A0-4A6A-A267-63C834841F4F}"/>
              </a:ext>
            </a:extLst>
          </p:cNvPr>
          <p:cNvSpPr txBox="1"/>
          <p:nvPr/>
        </p:nvSpPr>
        <p:spPr>
          <a:xfrm>
            <a:off x="172720" y="142240"/>
            <a:ext cx="5617435" cy="646331"/>
          </a:xfrm>
          <a:prstGeom prst="rect">
            <a:avLst/>
          </a:prstGeom>
          <a:noFill/>
        </p:spPr>
        <p:txBody>
          <a:bodyPr wrap="none" rtlCol="0">
            <a:spAutoFit/>
          </a:bodyPr>
          <a:lstStyle/>
          <a:p>
            <a:r>
              <a:rPr lang="en-US" sz="3600" b="1" dirty="0">
                <a:solidFill>
                  <a:srgbClr val="7030A0"/>
                </a:solidFill>
              </a:rPr>
              <a:t>Type of Activation Functions</a:t>
            </a:r>
          </a:p>
        </p:txBody>
      </p:sp>
      <p:pic>
        <p:nvPicPr>
          <p:cNvPr id="3" name="Picture 2">
            <a:extLst>
              <a:ext uri="{FF2B5EF4-FFF2-40B4-BE49-F238E27FC236}">
                <a16:creationId xmlns:a16="http://schemas.microsoft.com/office/drawing/2014/main" id="{C6D2E8E0-1E3B-4EC7-971F-CC71941385AE}"/>
              </a:ext>
            </a:extLst>
          </p:cNvPr>
          <p:cNvPicPr>
            <a:picLocks noChangeAspect="1"/>
          </p:cNvPicPr>
          <p:nvPr/>
        </p:nvPicPr>
        <p:blipFill>
          <a:blip r:embed="rId3"/>
          <a:stretch>
            <a:fillRect/>
          </a:stretch>
        </p:blipFill>
        <p:spPr>
          <a:xfrm>
            <a:off x="520700" y="788571"/>
            <a:ext cx="10896600" cy="5800837"/>
          </a:xfrm>
          <a:prstGeom prst="rect">
            <a:avLst/>
          </a:prstGeom>
        </p:spPr>
      </p:pic>
    </p:spTree>
    <p:extLst>
      <p:ext uri="{BB962C8B-B14F-4D97-AF65-F5344CB8AC3E}">
        <p14:creationId xmlns:p14="http://schemas.microsoft.com/office/powerpoint/2010/main" val="4058721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E37BC-7CD7-4E34-813F-983CA1A8B18B}"/>
              </a:ext>
            </a:extLst>
          </p:cNvPr>
          <p:cNvSpPr txBox="1"/>
          <p:nvPr/>
        </p:nvSpPr>
        <p:spPr>
          <a:xfrm>
            <a:off x="4368800" y="2844800"/>
            <a:ext cx="3901517" cy="830997"/>
          </a:xfrm>
          <a:prstGeom prst="rect">
            <a:avLst/>
          </a:prstGeom>
          <a:noFill/>
        </p:spPr>
        <p:txBody>
          <a:bodyPr wrap="none" rtlCol="0">
            <a:spAutoFit/>
          </a:bodyPr>
          <a:lstStyle/>
          <a:p>
            <a:r>
              <a:rPr lang="en-US" sz="4800" b="1" dirty="0">
                <a:solidFill>
                  <a:schemeClr val="bg1">
                    <a:lumMod val="95000"/>
                  </a:schemeClr>
                </a:solidFill>
              </a:rPr>
              <a:t>Cost Functions</a:t>
            </a:r>
          </a:p>
        </p:txBody>
      </p:sp>
    </p:spTree>
    <p:extLst>
      <p:ext uri="{BB962C8B-B14F-4D97-AF65-F5344CB8AC3E}">
        <p14:creationId xmlns:p14="http://schemas.microsoft.com/office/powerpoint/2010/main" val="426486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BBF2B3-E0A0-4A6A-A267-63C834841F4F}"/>
              </a:ext>
            </a:extLst>
          </p:cNvPr>
          <p:cNvSpPr txBox="1"/>
          <p:nvPr/>
        </p:nvSpPr>
        <p:spPr>
          <a:xfrm>
            <a:off x="172720" y="142240"/>
            <a:ext cx="4794326" cy="646331"/>
          </a:xfrm>
          <a:prstGeom prst="rect">
            <a:avLst/>
          </a:prstGeom>
          <a:noFill/>
        </p:spPr>
        <p:txBody>
          <a:bodyPr wrap="none" rtlCol="0">
            <a:spAutoFit/>
          </a:bodyPr>
          <a:lstStyle/>
          <a:p>
            <a:r>
              <a:rPr lang="en-US" sz="3600" b="1" dirty="0">
                <a:solidFill>
                  <a:srgbClr val="7030A0"/>
                </a:solidFill>
              </a:rPr>
              <a:t>What is Neural Network</a:t>
            </a:r>
          </a:p>
        </p:txBody>
      </p:sp>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413000" y="2643052"/>
            <a:ext cx="7366000" cy="7366000"/>
          </a:xfrm>
          <a:prstGeom prst="rect">
            <a:avLst/>
          </a:prstGeom>
        </p:spPr>
      </p:pic>
      <p:sp>
        <p:nvSpPr>
          <p:cNvPr id="2" name="Rectangle 1">
            <a:extLst>
              <a:ext uri="{FF2B5EF4-FFF2-40B4-BE49-F238E27FC236}">
                <a16:creationId xmlns:a16="http://schemas.microsoft.com/office/drawing/2014/main" id="{B6B24DE8-6DC2-42B4-8862-E57AD31CA8EB}"/>
              </a:ext>
            </a:extLst>
          </p:cNvPr>
          <p:cNvSpPr/>
          <p:nvPr/>
        </p:nvSpPr>
        <p:spPr>
          <a:xfrm>
            <a:off x="1869440" y="1270720"/>
            <a:ext cx="8361680" cy="1569660"/>
          </a:xfrm>
          <a:prstGeom prst="rect">
            <a:avLst/>
          </a:prstGeom>
        </p:spPr>
        <p:txBody>
          <a:bodyPr wrap="square">
            <a:spAutoFit/>
          </a:bodyPr>
          <a:lstStyle/>
          <a:p>
            <a:pPr algn="ctr"/>
            <a:r>
              <a:rPr lang="en-US" sz="3200" dirty="0">
                <a:solidFill>
                  <a:schemeClr val="tx1">
                    <a:lumMod val="65000"/>
                    <a:lumOff val="35000"/>
                  </a:schemeClr>
                </a:solidFill>
                <a:latin typeface="medium-content-serif-font"/>
              </a:rPr>
              <a:t>A good way to think of an NN is as a </a:t>
            </a:r>
            <a:r>
              <a:rPr lang="en-US" sz="3200" b="1" dirty="0">
                <a:solidFill>
                  <a:schemeClr val="tx1">
                    <a:lumMod val="65000"/>
                    <a:lumOff val="35000"/>
                  </a:schemeClr>
                </a:solidFill>
                <a:latin typeface="medium-content-serif-font"/>
              </a:rPr>
              <a:t>composite function</a:t>
            </a:r>
            <a:r>
              <a:rPr lang="en-US" sz="3200" dirty="0">
                <a:solidFill>
                  <a:schemeClr val="tx1">
                    <a:lumMod val="65000"/>
                    <a:lumOff val="35000"/>
                  </a:schemeClr>
                </a:solidFill>
                <a:latin typeface="medium-content-serif-font"/>
              </a:rPr>
              <a:t>. You give it some </a:t>
            </a:r>
            <a:r>
              <a:rPr lang="en-US" sz="3200" b="1" dirty="0">
                <a:solidFill>
                  <a:schemeClr val="tx1">
                    <a:lumMod val="65000"/>
                    <a:lumOff val="35000"/>
                  </a:schemeClr>
                </a:solidFill>
                <a:latin typeface="medium-content-serif-font"/>
              </a:rPr>
              <a:t>input</a:t>
            </a:r>
            <a:r>
              <a:rPr lang="en-US" sz="3200" dirty="0">
                <a:solidFill>
                  <a:schemeClr val="tx1">
                    <a:lumMod val="65000"/>
                    <a:lumOff val="35000"/>
                  </a:schemeClr>
                </a:solidFill>
                <a:latin typeface="medium-content-serif-font"/>
              </a:rPr>
              <a:t> and it gives you some </a:t>
            </a:r>
            <a:r>
              <a:rPr lang="en-US" sz="3200" b="1" dirty="0">
                <a:solidFill>
                  <a:schemeClr val="tx1">
                    <a:lumMod val="65000"/>
                    <a:lumOff val="35000"/>
                  </a:schemeClr>
                </a:solidFill>
                <a:latin typeface="medium-content-serif-font"/>
              </a:rPr>
              <a:t>output</a:t>
            </a:r>
            <a:r>
              <a:rPr lang="en-US" sz="3200" dirty="0">
                <a:solidFill>
                  <a:schemeClr val="tx1">
                    <a:lumMod val="65000"/>
                    <a:lumOff val="35000"/>
                  </a:schemeClr>
                </a:solidFill>
                <a:latin typeface="medium-content-serif-font"/>
              </a:rPr>
              <a:t>.</a:t>
            </a:r>
            <a:endParaRPr lang="en-US" sz="3200" dirty="0">
              <a:solidFill>
                <a:schemeClr val="tx1">
                  <a:lumMod val="65000"/>
                  <a:lumOff val="35000"/>
                </a:schemeClr>
              </a:solidFill>
            </a:endParaRPr>
          </a:p>
        </p:txBody>
      </p:sp>
      <p:sp>
        <p:nvSpPr>
          <p:cNvPr id="3" name="Rectangle 2">
            <a:extLst>
              <a:ext uri="{FF2B5EF4-FFF2-40B4-BE49-F238E27FC236}">
                <a16:creationId xmlns:a16="http://schemas.microsoft.com/office/drawing/2014/main" id="{33AF4478-1C29-4C3D-8CF5-1B9833716431}"/>
              </a:ext>
            </a:extLst>
          </p:cNvPr>
          <p:cNvSpPr/>
          <p:nvPr/>
        </p:nvSpPr>
        <p:spPr>
          <a:xfrm>
            <a:off x="1869440" y="3445641"/>
            <a:ext cx="8453120" cy="2554545"/>
          </a:xfrm>
          <a:prstGeom prst="rect">
            <a:avLst/>
          </a:prstGeom>
        </p:spPr>
        <p:txBody>
          <a:bodyPr wrap="square">
            <a:spAutoFit/>
          </a:bodyPr>
          <a:lstStyle/>
          <a:p>
            <a:pPr algn="ctr"/>
            <a:r>
              <a:rPr lang="en-US" sz="3200" dirty="0">
                <a:solidFill>
                  <a:schemeClr val="tx1">
                    <a:lumMod val="65000"/>
                    <a:lumOff val="35000"/>
                  </a:schemeClr>
                </a:solidFill>
                <a:latin typeface="medium-content-serif-font"/>
              </a:rPr>
              <a:t>In an artificial intelligence neural network, </a:t>
            </a:r>
            <a:r>
              <a:rPr lang="en-US" sz="3200" b="1" dirty="0">
                <a:solidFill>
                  <a:schemeClr val="tx1">
                    <a:lumMod val="65000"/>
                    <a:lumOff val="35000"/>
                  </a:schemeClr>
                </a:solidFill>
                <a:latin typeface="medium-content-serif-font"/>
              </a:rPr>
              <a:t>multiple algorithms</a:t>
            </a:r>
            <a:r>
              <a:rPr lang="en-US" sz="3200" dirty="0">
                <a:solidFill>
                  <a:schemeClr val="tx1">
                    <a:lumMod val="65000"/>
                    <a:lumOff val="35000"/>
                  </a:schemeClr>
                </a:solidFill>
                <a:latin typeface="medium-content-serif-font"/>
              </a:rPr>
              <a:t> work together to </a:t>
            </a:r>
            <a:r>
              <a:rPr lang="en-US" sz="3200" b="1" dirty="0">
                <a:solidFill>
                  <a:schemeClr val="tx1">
                    <a:lumMod val="65000"/>
                    <a:lumOff val="35000"/>
                  </a:schemeClr>
                </a:solidFill>
                <a:latin typeface="medium-content-serif-font"/>
              </a:rPr>
              <a:t>perform calculations on input data to compute an output</a:t>
            </a:r>
            <a:r>
              <a:rPr lang="en-US" sz="3200" dirty="0">
                <a:solidFill>
                  <a:schemeClr val="tx1">
                    <a:lumMod val="65000"/>
                    <a:lumOff val="35000"/>
                  </a:schemeClr>
                </a:solidFill>
                <a:latin typeface="medium-content-serif-font"/>
              </a:rPr>
              <a:t>. These outputs can also help neural network to </a:t>
            </a:r>
            <a:r>
              <a:rPr lang="en-US" sz="3200" b="1" dirty="0">
                <a:solidFill>
                  <a:schemeClr val="tx1">
                    <a:lumMod val="65000"/>
                    <a:lumOff val="35000"/>
                  </a:schemeClr>
                </a:solidFill>
                <a:latin typeface="medium-content-serif-font"/>
              </a:rPr>
              <a:t>learn</a:t>
            </a:r>
            <a:r>
              <a:rPr lang="en-US" sz="3200" dirty="0">
                <a:solidFill>
                  <a:schemeClr val="tx1">
                    <a:lumMod val="65000"/>
                    <a:lumOff val="35000"/>
                  </a:schemeClr>
                </a:solidFill>
                <a:latin typeface="medium-content-serif-font"/>
              </a:rPr>
              <a:t> and improve their </a:t>
            </a:r>
            <a:r>
              <a:rPr lang="en-US" sz="3200" b="1" dirty="0">
                <a:solidFill>
                  <a:schemeClr val="tx1">
                    <a:lumMod val="65000"/>
                    <a:lumOff val="35000"/>
                  </a:schemeClr>
                </a:solidFill>
                <a:latin typeface="medium-content-serif-font"/>
              </a:rPr>
              <a:t>accuracy</a:t>
            </a:r>
            <a:r>
              <a:rPr lang="en-US" sz="3200" dirty="0">
                <a:solidFill>
                  <a:schemeClr val="tx1">
                    <a:lumMod val="65000"/>
                    <a:lumOff val="35000"/>
                  </a:schemeClr>
                </a:solidFill>
                <a:latin typeface="medium-content-serif-font"/>
              </a:rPr>
              <a:t>.</a:t>
            </a:r>
          </a:p>
        </p:txBody>
      </p:sp>
    </p:spTree>
    <p:extLst>
      <p:ext uri="{BB962C8B-B14F-4D97-AF65-F5344CB8AC3E}">
        <p14:creationId xmlns:p14="http://schemas.microsoft.com/office/powerpoint/2010/main" val="39035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7">
            <a:hlinkClick r:id="" action="ppaction://media"/>
            <a:extLst>
              <a:ext uri="{FF2B5EF4-FFF2-40B4-BE49-F238E27FC236}">
                <a16:creationId xmlns:a16="http://schemas.microsoft.com/office/drawing/2014/main" id="{76655616-A713-44B6-A15C-3B7C61F78BD3}"/>
              </a:ext>
            </a:extLst>
          </p:cNvPr>
          <p:cNvPicPr>
            <a:picLocks noChangeAspect="1"/>
          </p:cNvPicPr>
          <p:nvPr>
            <a:videoFile r:link="rId1"/>
            <p:extLst>
              <p:ext uri="{DAA4B4D4-6D71-4841-9C94-3DE7FCFB9230}">
                <p14:media xmlns:p14="http://schemas.microsoft.com/office/powerpoint/2010/main" r:embed="rId2">
                  <p14:trim st="577" end="2494.2"/>
                </p14:media>
              </p:ext>
            </p:extLst>
          </p:nvPr>
        </p:nvPicPr>
        <p:blipFill>
          <a:blip r:embed="rId5"/>
          <a:stretch>
            <a:fillRect/>
          </a:stretch>
        </p:blipFill>
        <p:spPr>
          <a:xfrm>
            <a:off x="200025" y="57150"/>
            <a:ext cx="11791950" cy="6743700"/>
          </a:xfrm>
          <a:prstGeom prst="rect">
            <a:avLst/>
          </a:prstGeom>
        </p:spPr>
      </p:pic>
    </p:spTree>
    <p:extLst>
      <p:ext uri="{BB962C8B-B14F-4D97-AF65-F5344CB8AC3E}">
        <p14:creationId xmlns:p14="http://schemas.microsoft.com/office/powerpoint/2010/main" val="236882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1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8">
            <a:hlinkClick r:id="" action="ppaction://media"/>
            <a:extLst>
              <a:ext uri="{FF2B5EF4-FFF2-40B4-BE49-F238E27FC236}">
                <a16:creationId xmlns:a16="http://schemas.microsoft.com/office/drawing/2014/main" id="{1478F2BF-A166-44DC-A5D0-43CE4DD13974}"/>
              </a:ext>
            </a:extLst>
          </p:cNvPr>
          <p:cNvPicPr>
            <a:picLocks noChangeAspect="1"/>
          </p:cNvPicPr>
          <p:nvPr>
            <a:videoFile r:link="rId1"/>
            <p:extLst>
              <p:ext uri="{DAA4B4D4-6D71-4841-9C94-3DE7FCFB9230}">
                <p14:media xmlns:p14="http://schemas.microsoft.com/office/powerpoint/2010/main" r:embed="rId2">
                  <p14:trim st="11552" end="110824.6"/>
                </p14:media>
              </p:ext>
            </p:extLst>
          </p:nvPr>
        </p:nvPicPr>
        <p:blipFill>
          <a:blip r:embed="rId4"/>
          <a:stretch>
            <a:fillRect/>
          </a:stretch>
        </p:blipFill>
        <p:spPr>
          <a:xfrm>
            <a:off x="374650" y="0"/>
            <a:ext cx="11442700" cy="6858000"/>
          </a:xfrm>
          <a:prstGeom prst="rect">
            <a:avLst/>
          </a:prstGeom>
        </p:spPr>
      </p:pic>
    </p:spTree>
    <p:extLst>
      <p:ext uri="{BB962C8B-B14F-4D97-AF65-F5344CB8AC3E}">
        <p14:creationId xmlns:p14="http://schemas.microsoft.com/office/powerpoint/2010/main" val="316481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8">
            <a:hlinkClick r:id="" action="ppaction://media"/>
            <a:extLst>
              <a:ext uri="{FF2B5EF4-FFF2-40B4-BE49-F238E27FC236}">
                <a16:creationId xmlns:a16="http://schemas.microsoft.com/office/drawing/2014/main" id="{1478F2BF-A166-44DC-A5D0-43CE4DD13974}"/>
              </a:ext>
            </a:extLst>
          </p:cNvPr>
          <p:cNvPicPr>
            <a:picLocks noChangeAspect="1"/>
          </p:cNvPicPr>
          <p:nvPr>
            <a:videoFile r:link="rId1"/>
            <p:extLst>
              <p:ext uri="{DAA4B4D4-6D71-4841-9C94-3DE7FCFB9230}">
                <p14:media xmlns:p14="http://schemas.microsoft.com/office/powerpoint/2010/main" r:embed="rId2">
                  <p14:trim st="27666" end="6061.6"/>
                </p14:media>
              </p:ext>
            </p:extLst>
          </p:nvPr>
        </p:nvPicPr>
        <p:blipFill>
          <a:blip r:embed="rId4"/>
          <a:stretch>
            <a:fillRect/>
          </a:stretch>
        </p:blipFill>
        <p:spPr>
          <a:xfrm>
            <a:off x="374650" y="0"/>
            <a:ext cx="11442700" cy="6858000"/>
          </a:xfrm>
          <a:prstGeom prst="rect">
            <a:avLst/>
          </a:prstGeom>
        </p:spPr>
      </p:pic>
    </p:spTree>
    <p:extLst>
      <p:ext uri="{BB962C8B-B14F-4D97-AF65-F5344CB8AC3E}">
        <p14:creationId xmlns:p14="http://schemas.microsoft.com/office/powerpoint/2010/main" val="339563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40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7AD04F-66AA-4498-BB23-D519155E051F}"/>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42B63163-C1D1-4BCF-ACE7-E67BFB587E87}"/>
              </a:ext>
            </a:extLst>
          </p:cNvPr>
          <p:cNvPicPr>
            <a:picLocks noChangeAspect="1"/>
          </p:cNvPicPr>
          <p:nvPr/>
        </p:nvPicPr>
        <p:blipFill>
          <a:blip r:embed="rId3"/>
          <a:stretch>
            <a:fillRect/>
          </a:stretch>
        </p:blipFill>
        <p:spPr>
          <a:xfrm>
            <a:off x="66675" y="0"/>
            <a:ext cx="12192000" cy="6858000"/>
          </a:xfrm>
          <a:prstGeom prst="rect">
            <a:avLst/>
          </a:prstGeom>
        </p:spPr>
      </p:pic>
    </p:spTree>
    <p:extLst>
      <p:ext uri="{BB962C8B-B14F-4D97-AF65-F5344CB8AC3E}">
        <p14:creationId xmlns:p14="http://schemas.microsoft.com/office/powerpoint/2010/main" val="187469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9">
            <a:hlinkClick r:id="" action="ppaction://media"/>
            <a:extLst>
              <a:ext uri="{FF2B5EF4-FFF2-40B4-BE49-F238E27FC236}">
                <a16:creationId xmlns:a16="http://schemas.microsoft.com/office/drawing/2014/main" id="{1CCC4737-AEB1-4B70-8A83-BAEDD91611D0}"/>
              </a:ext>
            </a:extLst>
          </p:cNvPr>
          <p:cNvPicPr>
            <a:picLocks noChangeAspect="1"/>
          </p:cNvPicPr>
          <p:nvPr>
            <a:videoFile r:link="rId1"/>
            <p:extLst>
              <p:ext uri="{DAA4B4D4-6D71-4841-9C94-3DE7FCFB9230}">
                <p14:media xmlns:p14="http://schemas.microsoft.com/office/powerpoint/2010/main" r:embed="rId2">
                  <p14:trim st="15462" end="1980.1999"/>
                </p14:media>
              </p:ext>
            </p:extLst>
          </p:nvPr>
        </p:nvPicPr>
        <p:blipFill>
          <a:blip r:embed="rId4"/>
          <a:stretch>
            <a:fillRect/>
          </a:stretch>
        </p:blipFill>
        <p:spPr>
          <a:xfrm>
            <a:off x="133350" y="28575"/>
            <a:ext cx="11925300" cy="6800850"/>
          </a:xfrm>
          <a:prstGeom prst="rect">
            <a:avLst/>
          </a:prstGeom>
        </p:spPr>
      </p:pic>
    </p:spTree>
    <p:extLst>
      <p:ext uri="{BB962C8B-B14F-4D97-AF65-F5344CB8AC3E}">
        <p14:creationId xmlns:p14="http://schemas.microsoft.com/office/powerpoint/2010/main" val="410477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10">
            <a:hlinkClick r:id="" action="ppaction://media"/>
            <a:extLst>
              <a:ext uri="{FF2B5EF4-FFF2-40B4-BE49-F238E27FC236}">
                <a16:creationId xmlns:a16="http://schemas.microsoft.com/office/drawing/2014/main" id="{4F5AD19D-DEB8-435A-948C-6C38E2328392}"/>
              </a:ext>
            </a:extLst>
          </p:cNvPr>
          <p:cNvPicPr>
            <a:picLocks noChangeAspect="1"/>
          </p:cNvPicPr>
          <p:nvPr>
            <a:videoFile r:link="rId1"/>
            <p:extLst>
              <p:ext uri="{DAA4B4D4-6D71-4841-9C94-3DE7FCFB9230}">
                <p14:media xmlns:p14="http://schemas.microsoft.com/office/powerpoint/2010/main" r:embed="rId2">
                  <p14:trim st="7691" end="3600.6"/>
                </p14:media>
              </p:ext>
            </p:extLst>
          </p:nvPr>
        </p:nvPicPr>
        <p:blipFill>
          <a:blip r:embed="rId4"/>
          <a:stretch>
            <a:fillRect/>
          </a:stretch>
        </p:blipFill>
        <p:spPr>
          <a:xfrm>
            <a:off x="435768" y="0"/>
            <a:ext cx="11320463" cy="6858000"/>
          </a:xfrm>
          <a:prstGeom prst="rect">
            <a:avLst/>
          </a:prstGeom>
        </p:spPr>
      </p:pic>
    </p:spTree>
    <p:extLst>
      <p:ext uri="{BB962C8B-B14F-4D97-AF65-F5344CB8AC3E}">
        <p14:creationId xmlns:p14="http://schemas.microsoft.com/office/powerpoint/2010/main" val="39214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4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535D41-3B1C-4E5A-BC42-559B4360C6B2}"/>
              </a:ext>
            </a:extLst>
          </p:cNvPr>
          <p:cNvPicPr>
            <a:picLocks noChangeAspect="1"/>
          </p:cNvPicPr>
          <p:nvPr/>
        </p:nvPicPr>
        <p:blipFill>
          <a:blip r:embed="rId2"/>
          <a:stretch>
            <a:fillRect/>
          </a:stretch>
        </p:blipFill>
        <p:spPr>
          <a:xfrm>
            <a:off x="247650" y="295275"/>
            <a:ext cx="11696700" cy="6267450"/>
          </a:xfrm>
          <a:prstGeom prst="rect">
            <a:avLst/>
          </a:prstGeom>
        </p:spPr>
      </p:pic>
      <p:pic>
        <p:nvPicPr>
          <p:cNvPr id="4" name="Picture 3">
            <a:extLst>
              <a:ext uri="{FF2B5EF4-FFF2-40B4-BE49-F238E27FC236}">
                <a16:creationId xmlns:a16="http://schemas.microsoft.com/office/drawing/2014/main" id="{B9ED63A6-1CBF-4C36-BAE0-6FB8DF7838CB}"/>
              </a:ext>
            </a:extLst>
          </p:cNvPr>
          <p:cNvPicPr>
            <a:picLocks noChangeAspect="1"/>
          </p:cNvPicPr>
          <p:nvPr/>
        </p:nvPicPr>
        <p:blipFill>
          <a:blip r:embed="rId3"/>
          <a:stretch>
            <a:fillRect/>
          </a:stretch>
        </p:blipFill>
        <p:spPr>
          <a:xfrm>
            <a:off x="219075" y="214312"/>
            <a:ext cx="11753850" cy="6429375"/>
          </a:xfrm>
          <a:prstGeom prst="rect">
            <a:avLst/>
          </a:prstGeom>
        </p:spPr>
      </p:pic>
    </p:spTree>
    <p:extLst>
      <p:ext uri="{BB962C8B-B14F-4D97-AF65-F5344CB8AC3E}">
        <p14:creationId xmlns:p14="http://schemas.microsoft.com/office/powerpoint/2010/main" val="388590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10355" y="1955569"/>
            <a:ext cx="7366000" cy="7366000"/>
          </a:xfrm>
          <a:prstGeom prst="rect">
            <a:avLst/>
          </a:prstGeom>
        </p:spPr>
      </p:pic>
      <p:sp>
        <p:nvSpPr>
          <p:cNvPr id="4" name="TextBox 3">
            <a:extLst>
              <a:ext uri="{FF2B5EF4-FFF2-40B4-BE49-F238E27FC236}">
                <a16:creationId xmlns:a16="http://schemas.microsoft.com/office/drawing/2014/main" id="{C4BBF2B3-E0A0-4A6A-A267-63C834841F4F}"/>
              </a:ext>
            </a:extLst>
          </p:cNvPr>
          <p:cNvSpPr txBox="1"/>
          <p:nvPr/>
        </p:nvSpPr>
        <p:spPr>
          <a:xfrm>
            <a:off x="172720" y="142240"/>
            <a:ext cx="5080558" cy="646331"/>
          </a:xfrm>
          <a:prstGeom prst="rect">
            <a:avLst/>
          </a:prstGeom>
          <a:noFill/>
        </p:spPr>
        <p:txBody>
          <a:bodyPr wrap="none" rtlCol="0">
            <a:spAutoFit/>
          </a:bodyPr>
          <a:lstStyle/>
          <a:p>
            <a:r>
              <a:rPr lang="en-US" sz="3600" b="1" dirty="0">
                <a:solidFill>
                  <a:srgbClr val="7030A0"/>
                </a:solidFill>
              </a:rPr>
              <a:t>What is Back Propagation</a:t>
            </a:r>
          </a:p>
        </p:txBody>
      </p:sp>
      <p:sp>
        <p:nvSpPr>
          <p:cNvPr id="2" name="Rectangle 1">
            <a:extLst>
              <a:ext uri="{FF2B5EF4-FFF2-40B4-BE49-F238E27FC236}">
                <a16:creationId xmlns:a16="http://schemas.microsoft.com/office/drawing/2014/main" id="{6FA40974-94A5-4D7F-AE0F-5261DA1B6F44}"/>
              </a:ext>
            </a:extLst>
          </p:cNvPr>
          <p:cNvSpPr/>
          <p:nvPr/>
        </p:nvSpPr>
        <p:spPr>
          <a:xfrm>
            <a:off x="172720" y="1020032"/>
            <a:ext cx="11763248" cy="3046988"/>
          </a:xfrm>
          <a:prstGeom prst="rect">
            <a:avLst/>
          </a:prstGeom>
        </p:spPr>
        <p:txBody>
          <a:bodyPr wrap="square">
            <a:spAutoFit/>
          </a:bodyPr>
          <a:lstStyle/>
          <a:p>
            <a:pPr algn="ctr"/>
            <a:r>
              <a:rPr lang="en-US" sz="3200" b="1" dirty="0">
                <a:latin typeface="medium-content-serif-font"/>
              </a:rPr>
              <a:t>Back propagation concept helps neural networks to improve their accuracy.</a:t>
            </a:r>
          </a:p>
          <a:p>
            <a:pPr algn="ctr"/>
            <a:endParaRPr lang="en-US" sz="3200" dirty="0">
              <a:latin typeface="medium-content-serif-font"/>
            </a:endParaRPr>
          </a:p>
          <a:p>
            <a:pPr algn="ctr"/>
            <a:r>
              <a:rPr lang="en-US" sz="3200" dirty="0">
                <a:latin typeface="medium-content-serif-font"/>
              </a:rPr>
              <a:t>In traditional software application, a number of functions are coded. These functions take in inputs and produce an output. The inputs are not used to update the instructions.</a:t>
            </a:r>
            <a:endParaRPr lang="en-US" sz="3200" b="0" i="0" dirty="0">
              <a:effectLst/>
              <a:latin typeface="medium-content-serif-font"/>
            </a:endParaRPr>
          </a:p>
        </p:txBody>
      </p:sp>
      <p:sp>
        <p:nvSpPr>
          <p:cNvPr id="5" name="Rectangle 4">
            <a:extLst>
              <a:ext uri="{FF2B5EF4-FFF2-40B4-BE49-F238E27FC236}">
                <a16:creationId xmlns:a16="http://schemas.microsoft.com/office/drawing/2014/main" id="{2AB94175-8628-415B-A0DF-C0CF61A03F6B}"/>
              </a:ext>
            </a:extLst>
          </p:cNvPr>
          <p:cNvSpPr/>
          <p:nvPr/>
        </p:nvSpPr>
        <p:spPr>
          <a:xfrm>
            <a:off x="1159227" y="4568248"/>
            <a:ext cx="9668256" cy="1077218"/>
          </a:xfrm>
          <a:prstGeom prst="rect">
            <a:avLst/>
          </a:prstGeom>
        </p:spPr>
        <p:txBody>
          <a:bodyPr wrap="square">
            <a:spAutoFit/>
          </a:bodyPr>
          <a:lstStyle/>
          <a:p>
            <a:pPr algn="ctr"/>
            <a:r>
              <a:rPr lang="en-US" sz="3200" b="1" i="1" dirty="0">
                <a:latin typeface="medium-content-slab-serif-font"/>
              </a:rPr>
              <a:t>However neural networks are artificially intelligent. They can learn and improve themselves.</a:t>
            </a:r>
            <a:endParaRPr lang="en-US" sz="3200" b="1" dirty="0"/>
          </a:p>
        </p:txBody>
      </p:sp>
    </p:spTree>
    <p:extLst>
      <p:ext uri="{BB962C8B-B14F-4D97-AF65-F5344CB8AC3E}">
        <p14:creationId xmlns:p14="http://schemas.microsoft.com/office/powerpoint/2010/main" val="264574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10355" y="1955569"/>
            <a:ext cx="7366000" cy="7366000"/>
          </a:xfrm>
          <a:prstGeom prst="rect">
            <a:avLst/>
          </a:prstGeom>
        </p:spPr>
      </p:pic>
      <p:sp>
        <p:nvSpPr>
          <p:cNvPr id="4" name="TextBox 3">
            <a:extLst>
              <a:ext uri="{FF2B5EF4-FFF2-40B4-BE49-F238E27FC236}">
                <a16:creationId xmlns:a16="http://schemas.microsoft.com/office/drawing/2014/main" id="{C4BBF2B3-E0A0-4A6A-A267-63C834841F4F}"/>
              </a:ext>
            </a:extLst>
          </p:cNvPr>
          <p:cNvSpPr txBox="1"/>
          <p:nvPr/>
        </p:nvSpPr>
        <p:spPr>
          <a:xfrm>
            <a:off x="172720" y="142240"/>
            <a:ext cx="5080558" cy="646331"/>
          </a:xfrm>
          <a:prstGeom prst="rect">
            <a:avLst/>
          </a:prstGeom>
          <a:noFill/>
        </p:spPr>
        <p:txBody>
          <a:bodyPr wrap="none" rtlCol="0">
            <a:spAutoFit/>
          </a:bodyPr>
          <a:lstStyle/>
          <a:p>
            <a:r>
              <a:rPr lang="en-US" sz="3600" b="1" dirty="0">
                <a:solidFill>
                  <a:srgbClr val="7030A0"/>
                </a:solidFill>
              </a:rPr>
              <a:t>What is Back Propagation</a:t>
            </a:r>
          </a:p>
        </p:txBody>
      </p:sp>
      <p:sp>
        <p:nvSpPr>
          <p:cNvPr id="2" name="Rectangle 1">
            <a:extLst>
              <a:ext uri="{FF2B5EF4-FFF2-40B4-BE49-F238E27FC236}">
                <a16:creationId xmlns:a16="http://schemas.microsoft.com/office/drawing/2014/main" id="{6FA40974-94A5-4D7F-AE0F-5261DA1B6F44}"/>
              </a:ext>
            </a:extLst>
          </p:cNvPr>
          <p:cNvSpPr/>
          <p:nvPr/>
        </p:nvSpPr>
        <p:spPr>
          <a:xfrm>
            <a:off x="172720" y="1372070"/>
            <a:ext cx="11763248" cy="1569660"/>
          </a:xfrm>
          <a:prstGeom prst="rect">
            <a:avLst/>
          </a:prstGeom>
        </p:spPr>
        <p:txBody>
          <a:bodyPr wrap="square">
            <a:spAutoFit/>
          </a:bodyPr>
          <a:lstStyle/>
          <a:p>
            <a:pPr algn="ctr"/>
            <a:r>
              <a:rPr lang="en-US" sz="3200" dirty="0"/>
              <a:t>When neural networks are trained, a range of inputs are passed along with corresponding expected output. </a:t>
            </a:r>
            <a:r>
              <a:rPr lang="en-US" sz="3200" b="1" dirty="0"/>
              <a:t>Activation functions then produce an output from the set of inputs</a:t>
            </a:r>
            <a:r>
              <a:rPr lang="en-US" sz="3200" dirty="0"/>
              <a:t>.</a:t>
            </a:r>
            <a:endParaRPr lang="en-US" sz="3200" b="0" i="0" dirty="0">
              <a:effectLst/>
              <a:latin typeface="medium-content-serif-font"/>
            </a:endParaRPr>
          </a:p>
        </p:txBody>
      </p:sp>
      <p:sp>
        <p:nvSpPr>
          <p:cNvPr id="5" name="Rectangle 4">
            <a:extLst>
              <a:ext uri="{FF2B5EF4-FFF2-40B4-BE49-F238E27FC236}">
                <a16:creationId xmlns:a16="http://schemas.microsoft.com/office/drawing/2014/main" id="{2AB94175-8628-415B-A0DF-C0CF61A03F6B}"/>
              </a:ext>
            </a:extLst>
          </p:cNvPr>
          <p:cNvSpPr/>
          <p:nvPr/>
        </p:nvSpPr>
        <p:spPr>
          <a:xfrm>
            <a:off x="172720" y="3683725"/>
            <a:ext cx="11763248" cy="2062103"/>
          </a:xfrm>
          <a:prstGeom prst="rect">
            <a:avLst/>
          </a:prstGeom>
        </p:spPr>
        <p:txBody>
          <a:bodyPr wrap="square">
            <a:spAutoFit/>
          </a:bodyPr>
          <a:lstStyle/>
          <a:p>
            <a:pPr algn="ctr"/>
            <a:r>
              <a:rPr lang="en-US" sz="3200" dirty="0">
                <a:latin typeface="medium-content-serif-font"/>
              </a:rPr>
              <a:t>When the actual result is different than the expected result then the </a:t>
            </a:r>
            <a:r>
              <a:rPr lang="en-US" sz="3200" b="1" dirty="0">
                <a:latin typeface="medium-content-serif-font"/>
              </a:rPr>
              <a:t>weights</a:t>
            </a:r>
            <a:r>
              <a:rPr lang="en-US" sz="3200" dirty="0">
                <a:latin typeface="medium-content-serif-font"/>
              </a:rPr>
              <a:t> applied to </a:t>
            </a:r>
            <a:r>
              <a:rPr lang="en-US" sz="3200" b="1" dirty="0">
                <a:latin typeface="medium-content-serif-font"/>
              </a:rPr>
              <a:t>neurons are updated</a:t>
            </a:r>
            <a:r>
              <a:rPr lang="en-US" sz="3200" dirty="0">
                <a:latin typeface="medium-content-serif-font"/>
              </a:rPr>
              <a:t>. Sometimes the expected and actual results are within the </a:t>
            </a:r>
            <a:r>
              <a:rPr lang="en-US" sz="3200" b="1" dirty="0">
                <a:latin typeface="medium-content-serif-font"/>
              </a:rPr>
              <a:t>error threshold </a:t>
            </a:r>
            <a:r>
              <a:rPr lang="en-US" sz="3200" dirty="0">
                <a:latin typeface="medium-content-serif-font"/>
              </a:rPr>
              <a:t>and neural network is considered optimal.</a:t>
            </a:r>
            <a:endParaRPr lang="en-US" sz="3200" b="1" dirty="0">
              <a:latin typeface="medium-content-serif-font"/>
            </a:endParaRPr>
          </a:p>
        </p:txBody>
      </p:sp>
    </p:spTree>
    <p:extLst>
      <p:ext uri="{BB962C8B-B14F-4D97-AF65-F5344CB8AC3E}">
        <p14:creationId xmlns:p14="http://schemas.microsoft.com/office/powerpoint/2010/main" val="166879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10355" y="1955569"/>
            <a:ext cx="7366000" cy="7366000"/>
          </a:xfrm>
          <a:prstGeom prst="rect">
            <a:avLst/>
          </a:prstGeom>
        </p:spPr>
      </p:pic>
      <p:sp>
        <p:nvSpPr>
          <p:cNvPr id="4" name="TextBox 3">
            <a:extLst>
              <a:ext uri="{FF2B5EF4-FFF2-40B4-BE49-F238E27FC236}">
                <a16:creationId xmlns:a16="http://schemas.microsoft.com/office/drawing/2014/main" id="{C4BBF2B3-E0A0-4A6A-A267-63C834841F4F}"/>
              </a:ext>
            </a:extLst>
          </p:cNvPr>
          <p:cNvSpPr txBox="1"/>
          <p:nvPr/>
        </p:nvSpPr>
        <p:spPr>
          <a:xfrm>
            <a:off x="172720" y="142240"/>
            <a:ext cx="5080558" cy="646331"/>
          </a:xfrm>
          <a:prstGeom prst="rect">
            <a:avLst/>
          </a:prstGeom>
          <a:noFill/>
        </p:spPr>
        <p:txBody>
          <a:bodyPr wrap="none" rtlCol="0">
            <a:spAutoFit/>
          </a:bodyPr>
          <a:lstStyle/>
          <a:p>
            <a:r>
              <a:rPr lang="en-US" sz="3600" b="1" dirty="0">
                <a:solidFill>
                  <a:srgbClr val="7030A0"/>
                </a:solidFill>
              </a:rPr>
              <a:t>What is Back Propagation</a:t>
            </a:r>
          </a:p>
        </p:txBody>
      </p:sp>
      <p:sp>
        <p:nvSpPr>
          <p:cNvPr id="2" name="Rectangle 1">
            <a:extLst>
              <a:ext uri="{FF2B5EF4-FFF2-40B4-BE49-F238E27FC236}">
                <a16:creationId xmlns:a16="http://schemas.microsoft.com/office/drawing/2014/main" id="{6FA40974-94A5-4D7F-AE0F-5261DA1B6F44}"/>
              </a:ext>
            </a:extLst>
          </p:cNvPr>
          <p:cNvSpPr/>
          <p:nvPr/>
        </p:nvSpPr>
        <p:spPr>
          <a:xfrm>
            <a:off x="172720" y="1372070"/>
            <a:ext cx="11763248" cy="2062103"/>
          </a:xfrm>
          <a:prstGeom prst="rect">
            <a:avLst/>
          </a:prstGeom>
        </p:spPr>
        <p:txBody>
          <a:bodyPr wrap="square">
            <a:spAutoFit/>
          </a:bodyPr>
          <a:lstStyle/>
          <a:p>
            <a:pPr algn="ctr"/>
            <a:r>
              <a:rPr lang="en-US" sz="3200" dirty="0">
                <a:latin typeface="medium-content-serif-font"/>
              </a:rPr>
              <a:t>However occasionally, </a:t>
            </a:r>
            <a:r>
              <a:rPr lang="en-US" sz="3200" i="1" dirty="0">
                <a:latin typeface="medium-content-serif-font"/>
              </a:rPr>
              <a:t>the expected output is different than the actual output</a:t>
            </a:r>
            <a:r>
              <a:rPr lang="en-US" sz="3200" dirty="0">
                <a:latin typeface="medium-content-serif-font"/>
              </a:rPr>
              <a:t>. As a consequence, information is feedback into the network and the weights and biases are enhanced. </a:t>
            </a:r>
            <a:r>
              <a:rPr lang="en-US" sz="3200" b="1" dirty="0">
                <a:latin typeface="medium-content-serif-font"/>
              </a:rPr>
              <a:t>This process is recursive in nature and is known as back propagation</a:t>
            </a:r>
            <a:r>
              <a:rPr lang="en-US" sz="3200" dirty="0">
                <a:latin typeface="medium-content-serif-font"/>
              </a:rPr>
              <a:t>.</a:t>
            </a:r>
            <a:endParaRPr lang="en-US" sz="3200" b="0" i="0" dirty="0">
              <a:effectLst/>
              <a:latin typeface="medium-content-serif-font"/>
            </a:endParaRPr>
          </a:p>
        </p:txBody>
      </p:sp>
      <p:sp>
        <p:nvSpPr>
          <p:cNvPr id="5" name="Rectangle 4">
            <a:extLst>
              <a:ext uri="{FF2B5EF4-FFF2-40B4-BE49-F238E27FC236}">
                <a16:creationId xmlns:a16="http://schemas.microsoft.com/office/drawing/2014/main" id="{2AB94175-8628-415B-A0DF-C0CF61A03F6B}"/>
              </a:ext>
            </a:extLst>
          </p:cNvPr>
          <p:cNvSpPr/>
          <p:nvPr/>
        </p:nvSpPr>
        <p:spPr>
          <a:xfrm>
            <a:off x="111731" y="4622509"/>
            <a:ext cx="11763248" cy="646331"/>
          </a:xfrm>
          <a:prstGeom prst="rect">
            <a:avLst/>
          </a:prstGeom>
        </p:spPr>
        <p:txBody>
          <a:bodyPr wrap="square">
            <a:spAutoFit/>
          </a:bodyPr>
          <a:lstStyle/>
          <a:p>
            <a:pPr algn="ctr"/>
            <a:r>
              <a:rPr lang="en-US" sz="3600" b="1" i="1" dirty="0">
                <a:latin typeface="medium-content-serif-font"/>
              </a:rPr>
              <a:t>Back Propagation Process Makes Algorithms Self-Learning</a:t>
            </a:r>
            <a:endParaRPr lang="en-US" sz="5400" b="1" dirty="0">
              <a:latin typeface="medium-content-serif-font"/>
            </a:endParaRPr>
          </a:p>
        </p:txBody>
      </p:sp>
    </p:spTree>
    <p:extLst>
      <p:ext uri="{BB962C8B-B14F-4D97-AF65-F5344CB8AC3E}">
        <p14:creationId xmlns:p14="http://schemas.microsoft.com/office/powerpoint/2010/main" val="429357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B7D04B89-8BF8-4576-ACEB-96AE1677BAE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67280" y="-254000"/>
            <a:ext cx="7366000" cy="7366000"/>
          </a:xfrm>
          <a:prstGeom prst="rect">
            <a:avLst/>
          </a:prstGeom>
        </p:spPr>
      </p:pic>
      <p:sp>
        <p:nvSpPr>
          <p:cNvPr id="2" name="Rectangle 1">
            <a:extLst>
              <a:ext uri="{FF2B5EF4-FFF2-40B4-BE49-F238E27FC236}">
                <a16:creationId xmlns:a16="http://schemas.microsoft.com/office/drawing/2014/main" id="{B6B24DE8-6DC2-42B4-8862-E57AD31CA8EB}"/>
              </a:ext>
            </a:extLst>
          </p:cNvPr>
          <p:cNvSpPr/>
          <p:nvPr/>
        </p:nvSpPr>
        <p:spPr>
          <a:xfrm>
            <a:off x="1869440" y="927166"/>
            <a:ext cx="8361680" cy="2062103"/>
          </a:xfrm>
          <a:prstGeom prst="rect">
            <a:avLst/>
          </a:prstGeom>
        </p:spPr>
        <p:txBody>
          <a:bodyPr wrap="square">
            <a:spAutoFit/>
          </a:bodyPr>
          <a:lstStyle/>
          <a:p>
            <a:pPr algn="ctr"/>
            <a:r>
              <a:rPr lang="en-US" sz="3200" b="1" dirty="0">
                <a:latin typeface="medium-content-serif-font"/>
              </a:rPr>
              <a:t>Neurons (Set of functions)</a:t>
            </a:r>
          </a:p>
          <a:p>
            <a:pPr algn="ctr"/>
            <a:r>
              <a:rPr lang="en-US" sz="3200" b="1" dirty="0">
                <a:latin typeface="medium-content-serif-font"/>
              </a:rPr>
              <a:t>A number of neurons </a:t>
            </a:r>
            <a:r>
              <a:rPr lang="en-US" sz="3200" dirty="0">
                <a:latin typeface="medium-content-serif-font"/>
              </a:rPr>
              <a:t>are grouped into layers.</a:t>
            </a:r>
          </a:p>
          <a:p>
            <a:pPr algn="ctr"/>
            <a:r>
              <a:rPr lang="en-US" sz="3200" dirty="0">
                <a:latin typeface="medium-content-serif-font"/>
              </a:rPr>
              <a:t>All neurons within the same group perform similar type of function. </a:t>
            </a:r>
            <a:endParaRPr lang="en-US" sz="3200" b="1" dirty="0">
              <a:latin typeface="medium-content-serif-font"/>
            </a:endParaRPr>
          </a:p>
        </p:txBody>
      </p:sp>
      <p:sp>
        <p:nvSpPr>
          <p:cNvPr id="5" name="Rectangle 4">
            <a:extLst>
              <a:ext uri="{FF2B5EF4-FFF2-40B4-BE49-F238E27FC236}">
                <a16:creationId xmlns:a16="http://schemas.microsoft.com/office/drawing/2014/main" id="{5531B60E-E1EE-41F6-AFB3-B4CDC59B762F}"/>
              </a:ext>
            </a:extLst>
          </p:cNvPr>
          <p:cNvSpPr/>
          <p:nvPr/>
        </p:nvSpPr>
        <p:spPr>
          <a:xfrm>
            <a:off x="1869440" y="3529522"/>
            <a:ext cx="8097520" cy="2554545"/>
          </a:xfrm>
          <a:prstGeom prst="rect">
            <a:avLst/>
          </a:prstGeom>
        </p:spPr>
        <p:txBody>
          <a:bodyPr wrap="square">
            <a:spAutoFit/>
          </a:bodyPr>
          <a:lstStyle/>
          <a:p>
            <a:pPr algn="ctr"/>
            <a:r>
              <a:rPr lang="en-US" sz="3200" dirty="0">
                <a:latin typeface="medium-content-slab-serif-font"/>
              </a:rPr>
              <a:t>To explain, </a:t>
            </a:r>
            <a:r>
              <a:rPr lang="en-US" sz="3200" b="1" dirty="0">
                <a:latin typeface="medium-content-slab-serif-font"/>
              </a:rPr>
              <a:t>input neurons receive inputs</a:t>
            </a:r>
            <a:r>
              <a:rPr lang="en-US" sz="3200" dirty="0">
                <a:latin typeface="medium-content-slab-serif-font"/>
              </a:rPr>
              <a:t>, process it and pass it to the neurons in </a:t>
            </a:r>
            <a:r>
              <a:rPr lang="en-US" sz="3200" b="1" dirty="0">
                <a:latin typeface="medium-content-slab-serif-font"/>
              </a:rPr>
              <a:t>next successive layer</a:t>
            </a:r>
            <a:r>
              <a:rPr lang="en-US" sz="3200" dirty="0">
                <a:latin typeface="medium-content-slab-serif-font"/>
              </a:rPr>
              <a:t>. </a:t>
            </a:r>
            <a:r>
              <a:rPr lang="en-US" sz="3200" b="1" dirty="0">
                <a:latin typeface="medium-content-slab-serif-font"/>
              </a:rPr>
              <a:t>Hidden neurons take outputs </a:t>
            </a:r>
            <a:r>
              <a:rPr lang="en-US" sz="3200" dirty="0">
                <a:latin typeface="medium-content-slab-serif-font"/>
              </a:rPr>
              <a:t>from input neurons, compute new outputs and pass them to </a:t>
            </a:r>
            <a:r>
              <a:rPr lang="en-US" sz="3200" b="1" dirty="0">
                <a:latin typeface="medium-content-slab-serif-font"/>
              </a:rPr>
              <a:t>successive layers</a:t>
            </a:r>
            <a:endParaRPr lang="en-US" sz="3200" b="1" dirty="0"/>
          </a:p>
        </p:txBody>
      </p:sp>
      <p:sp>
        <p:nvSpPr>
          <p:cNvPr id="4" name="TextBox 3">
            <a:extLst>
              <a:ext uri="{FF2B5EF4-FFF2-40B4-BE49-F238E27FC236}">
                <a16:creationId xmlns:a16="http://schemas.microsoft.com/office/drawing/2014/main" id="{C4BBF2B3-E0A0-4A6A-A267-63C834841F4F}"/>
              </a:ext>
            </a:extLst>
          </p:cNvPr>
          <p:cNvSpPr txBox="1"/>
          <p:nvPr/>
        </p:nvSpPr>
        <p:spPr>
          <a:xfrm>
            <a:off x="172720" y="142240"/>
            <a:ext cx="5387693" cy="646331"/>
          </a:xfrm>
          <a:prstGeom prst="rect">
            <a:avLst/>
          </a:prstGeom>
          <a:noFill/>
        </p:spPr>
        <p:txBody>
          <a:bodyPr wrap="none" rtlCol="0">
            <a:spAutoFit/>
          </a:bodyPr>
          <a:lstStyle/>
          <a:p>
            <a:r>
              <a:rPr lang="en-US" sz="3600" b="1" dirty="0">
                <a:solidFill>
                  <a:srgbClr val="7030A0"/>
                </a:solidFill>
              </a:rPr>
              <a:t>Main Components: Neuron</a:t>
            </a:r>
          </a:p>
        </p:txBody>
      </p:sp>
    </p:spTree>
    <p:extLst>
      <p:ext uri="{BB962C8B-B14F-4D97-AF65-F5344CB8AC3E}">
        <p14:creationId xmlns:p14="http://schemas.microsoft.com/office/powerpoint/2010/main" val="71170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D93E24-A5FD-42D7-8720-5BD48EC09EEA}"/>
              </a:ext>
            </a:extLst>
          </p:cNvPr>
          <p:cNvPicPr>
            <a:picLocks noChangeAspect="1"/>
          </p:cNvPicPr>
          <p:nvPr/>
        </p:nvPicPr>
        <p:blipFill>
          <a:blip r:embed="rId4"/>
          <a:stretch>
            <a:fillRect/>
          </a:stretch>
        </p:blipFill>
        <p:spPr>
          <a:xfrm>
            <a:off x="3343275" y="990600"/>
            <a:ext cx="5505450" cy="4876800"/>
          </a:xfrm>
          <a:prstGeom prst="rect">
            <a:avLst/>
          </a:prstGeom>
        </p:spPr>
      </p:pic>
      <p:pic>
        <p:nvPicPr>
          <p:cNvPr id="4" name="11">
            <a:hlinkClick r:id="" action="ppaction://media"/>
            <a:extLst>
              <a:ext uri="{FF2B5EF4-FFF2-40B4-BE49-F238E27FC236}">
                <a16:creationId xmlns:a16="http://schemas.microsoft.com/office/drawing/2014/main" id="{6986EABF-B814-4CFD-8246-330CDAEB9879}"/>
              </a:ext>
            </a:extLst>
          </p:cNvPr>
          <p:cNvPicPr>
            <a:picLocks noChangeAspect="1"/>
          </p:cNvPicPr>
          <p:nvPr>
            <a:videoFile r:link="rId1"/>
            <p:extLst>
              <p:ext uri="{DAA4B4D4-6D71-4841-9C94-3DE7FCFB9230}">
                <p14:media xmlns:p14="http://schemas.microsoft.com/office/powerpoint/2010/main" r:embed="rId2">
                  <p14:trim end="3512.2"/>
                </p14:media>
              </p:ext>
            </p:extLst>
          </p:nvPr>
        </p:nvPicPr>
        <p:blipFill>
          <a:blip r:embed="rId5"/>
          <a:stretch>
            <a:fillRect/>
          </a:stretch>
        </p:blipFill>
        <p:spPr>
          <a:xfrm>
            <a:off x="238125" y="228600"/>
            <a:ext cx="11715750" cy="6400800"/>
          </a:xfrm>
          <a:prstGeom prst="rect">
            <a:avLst/>
          </a:prstGeom>
        </p:spPr>
      </p:pic>
    </p:spTree>
    <p:extLst>
      <p:ext uri="{BB962C8B-B14F-4D97-AF65-F5344CB8AC3E}">
        <p14:creationId xmlns:p14="http://schemas.microsoft.com/office/powerpoint/2010/main" val="10015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 presetClass="mediacall" presetSubtype="0" fill="hold" nodeType="withEffect">
                                  <p:stCondLst>
                                    <p:cond delay="0"/>
                                  </p:stCondLst>
                                  <p:childTnLst>
                                    <p:cmd type="call" cmd="playFrom(0.0)">
                                      <p:cBhvr>
                                        <p:cTn id="14" dur="93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12">
            <a:hlinkClick r:id="" action="ppaction://media"/>
            <a:extLst>
              <a:ext uri="{FF2B5EF4-FFF2-40B4-BE49-F238E27FC236}">
                <a16:creationId xmlns:a16="http://schemas.microsoft.com/office/drawing/2014/main" id="{29271F5D-7B92-4A12-85F0-3A3ACA35E576}"/>
              </a:ext>
            </a:extLst>
          </p:cNvPr>
          <p:cNvPicPr>
            <a:picLocks noChangeAspect="1"/>
          </p:cNvPicPr>
          <p:nvPr>
            <a:videoFile r:link="rId1"/>
            <p:extLst>
              <p:ext uri="{DAA4B4D4-6D71-4841-9C94-3DE7FCFB9230}">
                <p14:media xmlns:p14="http://schemas.microsoft.com/office/powerpoint/2010/main" r:embed="rId2">
                  <p14:trim end="6744.6"/>
                </p14:media>
              </p:ext>
            </p:extLst>
          </p:nvPr>
        </p:nvPicPr>
        <p:blipFill>
          <a:blip r:embed="rId4"/>
          <a:stretch>
            <a:fillRect/>
          </a:stretch>
        </p:blipFill>
        <p:spPr>
          <a:xfrm>
            <a:off x="150018" y="0"/>
            <a:ext cx="11891963" cy="6858000"/>
          </a:xfrm>
          <a:prstGeom prst="rect">
            <a:avLst/>
          </a:prstGeom>
        </p:spPr>
      </p:pic>
    </p:spTree>
    <p:extLst>
      <p:ext uri="{BB962C8B-B14F-4D97-AF65-F5344CB8AC3E}">
        <p14:creationId xmlns:p14="http://schemas.microsoft.com/office/powerpoint/2010/main" val="408504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13">
            <a:hlinkClick r:id="" action="ppaction://media"/>
            <a:extLst>
              <a:ext uri="{FF2B5EF4-FFF2-40B4-BE49-F238E27FC236}">
                <a16:creationId xmlns:a16="http://schemas.microsoft.com/office/drawing/2014/main" id="{AEABBE50-A86D-4F59-9D2A-A7C441C0644B}"/>
              </a:ext>
            </a:extLst>
          </p:cNvPr>
          <p:cNvPicPr>
            <a:picLocks noChangeAspect="1"/>
          </p:cNvPicPr>
          <p:nvPr>
            <a:videoFile r:link="rId1"/>
            <p:extLst>
              <p:ext uri="{DAA4B4D4-6D71-4841-9C94-3DE7FCFB9230}">
                <p14:media xmlns:p14="http://schemas.microsoft.com/office/powerpoint/2010/main" r:embed="rId2">
                  <p14:trim end="4818.6848"/>
                </p14:media>
              </p:ext>
            </p:extLst>
          </p:nvPr>
        </p:nvPicPr>
        <p:blipFill>
          <a:blip r:embed="rId4"/>
          <a:stretch>
            <a:fillRect/>
          </a:stretch>
        </p:blipFill>
        <p:spPr>
          <a:xfrm>
            <a:off x="209550" y="38100"/>
            <a:ext cx="11772900" cy="6781800"/>
          </a:xfrm>
          <a:prstGeom prst="rect">
            <a:avLst/>
          </a:prstGeom>
        </p:spPr>
      </p:pic>
    </p:spTree>
    <p:extLst>
      <p:ext uri="{BB962C8B-B14F-4D97-AF65-F5344CB8AC3E}">
        <p14:creationId xmlns:p14="http://schemas.microsoft.com/office/powerpoint/2010/main" val="59112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15">
            <a:hlinkClick r:id="" action="ppaction://media"/>
            <a:extLst>
              <a:ext uri="{FF2B5EF4-FFF2-40B4-BE49-F238E27FC236}">
                <a16:creationId xmlns:a16="http://schemas.microsoft.com/office/drawing/2014/main" id="{933256B1-D4C3-4C70-B3AC-D3FBDF91B302}"/>
              </a:ext>
            </a:extLst>
          </p:cNvPr>
          <p:cNvPicPr>
            <a:picLocks noChangeAspect="1"/>
          </p:cNvPicPr>
          <p:nvPr>
            <a:videoFile r:link="rId1"/>
            <p:extLst>
              <p:ext uri="{DAA4B4D4-6D71-4841-9C94-3DE7FCFB9230}">
                <p14:media xmlns:p14="http://schemas.microsoft.com/office/powerpoint/2010/main" r:embed="rId2">
                  <p14:trim end="2236.4"/>
                </p14:media>
              </p:ext>
            </p:extLst>
          </p:nvPr>
        </p:nvPicPr>
        <p:blipFill>
          <a:blip r:embed="rId4"/>
          <a:stretch>
            <a:fillRect/>
          </a:stretch>
        </p:blipFill>
        <p:spPr>
          <a:xfrm>
            <a:off x="95250" y="76200"/>
            <a:ext cx="12001500" cy="6781800"/>
          </a:xfrm>
          <a:prstGeom prst="rect">
            <a:avLst/>
          </a:prstGeom>
        </p:spPr>
      </p:pic>
    </p:spTree>
    <p:extLst>
      <p:ext uri="{BB962C8B-B14F-4D97-AF65-F5344CB8AC3E}">
        <p14:creationId xmlns:p14="http://schemas.microsoft.com/office/powerpoint/2010/main" val="227103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3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90FACB94-1193-434B-A27D-38E64ABD921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530600" y="863600"/>
            <a:ext cx="5130800" cy="5130800"/>
          </a:xfrm>
          <a:prstGeom prst="rect">
            <a:avLst/>
          </a:prstGeom>
        </p:spPr>
      </p:pic>
      <p:sp>
        <p:nvSpPr>
          <p:cNvPr id="4" name="TextBox 3">
            <a:extLst>
              <a:ext uri="{FF2B5EF4-FFF2-40B4-BE49-F238E27FC236}">
                <a16:creationId xmlns:a16="http://schemas.microsoft.com/office/drawing/2014/main" id="{C4BBF2B3-E0A0-4A6A-A267-63C834841F4F}"/>
              </a:ext>
            </a:extLst>
          </p:cNvPr>
          <p:cNvSpPr txBox="1"/>
          <p:nvPr/>
        </p:nvSpPr>
        <p:spPr>
          <a:xfrm>
            <a:off x="782320" y="2268994"/>
            <a:ext cx="10811614" cy="707886"/>
          </a:xfrm>
          <a:prstGeom prst="rect">
            <a:avLst/>
          </a:prstGeom>
          <a:noFill/>
        </p:spPr>
        <p:txBody>
          <a:bodyPr wrap="none" rtlCol="0">
            <a:spAutoFit/>
          </a:bodyPr>
          <a:lstStyle/>
          <a:p>
            <a:r>
              <a:rPr lang="en-US" sz="4000" b="1" dirty="0">
                <a:solidFill>
                  <a:srgbClr val="7030A0"/>
                </a:solidFill>
              </a:rPr>
              <a:t>Introduction of Neural Network for Deep Learning</a:t>
            </a:r>
          </a:p>
        </p:txBody>
      </p:sp>
      <p:sp>
        <p:nvSpPr>
          <p:cNvPr id="44" name="TextBox 43">
            <a:extLst>
              <a:ext uri="{FF2B5EF4-FFF2-40B4-BE49-F238E27FC236}">
                <a16:creationId xmlns:a16="http://schemas.microsoft.com/office/drawing/2014/main" id="{B89B9F30-9473-4D8B-8CED-99F2074810E2}"/>
              </a:ext>
            </a:extLst>
          </p:cNvPr>
          <p:cNvSpPr txBox="1"/>
          <p:nvPr/>
        </p:nvSpPr>
        <p:spPr>
          <a:xfrm>
            <a:off x="3237204" y="3881121"/>
            <a:ext cx="5717591" cy="646331"/>
          </a:xfrm>
          <a:prstGeom prst="rect">
            <a:avLst/>
          </a:prstGeom>
          <a:noFill/>
        </p:spPr>
        <p:txBody>
          <a:bodyPr wrap="none" rtlCol="0">
            <a:spAutoFit/>
          </a:bodyPr>
          <a:lstStyle/>
          <a:p>
            <a:r>
              <a:rPr lang="en-US" sz="3600" b="1" dirty="0">
                <a:solidFill>
                  <a:srgbClr val="7030A0"/>
                </a:solidFill>
              </a:rPr>
              <a:t>Zendi Iklima S.T, </a:t>
            </a:r>
            <a:r>
              <a:rPr lang="en-US" sz="3600" b="1" dirty="0" err="1">
                <a:solidFill>
                  <a:srgbClr val="7030A0"/>
                </a:solidFill>
              </a:rPr>
              <a:t>S.Kom</a:t>
            </a:r>
            <a:r>
              <a:rPr lang="en-US" sz="3600" b="1" dirty="0">
                <a:solidFill>
                  <a:srgbClr val="7030A0"/>
                </a:solidFill>
              </a:rPr>
              <a:t>, </a:t>
            </a:r>
            <a:r>
              <a:rPr lang="en-US" sz="3600" b="1" dirty="0" err="1">
                <a:solidFill>
                  <a:srgbClr val="7030A0"/>
                </a:solidFill>
              </a:rPr>
              <a:t>M.Sc</a:t>
            </a:r>
            <a:endParaRPr lang="en-US" sz="3600" b="1" dirty="0">
              <a:solidFill>
                <a:srgbClr val="7030A0"/>
              </a:solidFill>
            </a:endParaRPr>
          </a:p>
        </p:txBody>
      </p:sp>
    </p:spTree>
    <p:extLst>
      <p:ext uri="{BB962C8B-B14F-4D97-AF65-F5344CB8AC3E}">
        <p14:creationId xmlns:p14="http://schemas.microsoft.com/office/powerpoint/2010/main" val="258744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C77C52-82D4-49B9-A875-843E8B715592}"/>
              </a:ext>
            </a:extLst>
          </p:cNvPr>
          <p:cNvPicPr>
            <a:picLocks noChangeAspect="1"/>
          </p:cNvPicPr>
          <p:nvPr/>
        </p:nvPicPr>
        <p:blipFill>
          <a:blip r:embed="rId3"/>
          <a:stretch>
            <a:fillRect/>
          </a:stretch>
        </p:blipFill>
        <p:spPr>
          <a:xfrm>
            <a:off x="193027" y="213255"/>
            <a:ext cx="5486400" cy="4399155"/>
          </a:xfrm>
          <a:prstGeom prst="rect">
            <a:avLst/>
          </a:prstGeom>
        </p:spPr>
      </p:pic>
      <p:pic>
        <p:nvPicPr>
          <p:cNvPr id="7" name="Picture 6">
            <a:extLst>
              <a:ext uri="{FF2B5EF4-FFF2-40B4-BE49-F238E27FC236}">
                <a16:creationId xmlns:a16="http://schemas.microsoft.com/office/drawing/2014/main" id="{8CD59DB2-D3FC-4986-9AB5-A82EA53F6235}"/>
              </a:ext>
            </a:extLst>
          </p:cNvPr>
          <p:cNvPicPr>
            <a:picLocks noChangeAspect="1"/>
          </p:cNvPicPr>
          <p:nvPr/>
        </p:nvPicPr>
        <p:blipFill>
          <a:blip r:embed="rId4"/>
          <a:stretch>
            <a:fillRect/>
          </a:stretch>
        </p:blipFill>
        <p:spPr>
          <a:xfrm>
            <a:off x="6540500" y="2131961"/>
            <a:ext cx="5486400" cy="4536831"/>
          </a:xfrm>
          <a:prstGeom prst="rect">
            <a:avLst/>
          </a:prstGeom>
        </p:spPr>
      </p:pic>
    </p:spTree>
    <p:extLst>
      <p:ext uri="{BB962C8B-B14F-4D97-AF65-F5344CB8AC3E}">
        <p14:creationId xmlns:p14="http://schemas.microsoft.com/office/powerpoint/2010/main" val="1646279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2F081A-0EDA-4ECD-A5AF-3279D8638CDD}"/>
              </a:ext>
            </a:extLst>
          </p:cNvPr>
          <p:cNvSpPr/>
          <p:nvPr/>
        </p:nvSpPr>
        <p:spPr>
          <a:xfrm>
            <a:off x="340149" y="326526"/>
            <a:ext cx="6096000" cy="1477328"/>
          </a:xfrm>
          <a:prstGeom prst="rect">
            <a:avLst/>
          </a:prstGeom>
        </p:spPr>
        <p:txBody>
          <a:bodyPr>
            <a:spAutoFit/>
          </a:bodyPr>
          <a:lstStyle/>
          <a:p>
            <a:pPr algn="just"/>
            <a:r>
              <a:rPr lang="en-US" b="1" dirty="0"/>
              <a:t>The Forward Pass</a:t>
            </a:r>
          </a:p>
          <a:p>
            <a:pPr algn="just"/>
            <a:r>
              <a:rPr lang="en-US" b="0" i="0" dirty="0">
                <a:solidFill>
                  <a:srgbClr val="444444"/>
                </a:solidFill>
                <a:effectLst/>
                <a:latin typeface="proxima-nova-1"/>
              </a:rPr>
              <a:t>We figure out the </a:t>
            </a:r>
            <a:r>
              <a:rPr lang="en-US" b="0" i="1" dirty="0">
                <a:solidFill>
                  <a:srgbClr val="444444"/>
                </a:solidFill>
                <a:effectLst/>
                <a:latin typeface="proxima-nova-1"/>
              </a:rPr>
              <a:t>total net input</a:t>
            </a:r>
            <a:r>
              <a:rPr lang="en-US" b="0" i="0" dirty="0">
                <a:solidFill>
                  <a:srgbClr val="444444"/>
                </a:solidFill>
                <a:effectLst/>
                <a:latin typeface="proxima-nova-1"/>
              </a:rPr>
              <a:t> to each hidden layer neuron, </a:t>
            </a:r>
            <a:r>
              <a:rPr lang="en-US" b="0" i="1" dirty="0">
                <a:solidFill>
                  <a:srgbClr val="444444"/>
                </a:solidFill>
                <a:effectLst/>
                <a:latin typeface="proxima-nova-1"/>
              </a:rPr>
              <a:t>squash</a:t>
            </a:r>
            <a:r>
              <a:rPr lang="en-US" b="0" i="0" dirty="0">
                <a:solidFill>
                  <a:srgbClr val="444444"/>
                </a:solidFill>
                <a:effectLst/>
                <a:latin typeface="proxima-nova-1"/>
              </a:rPr>
              <a:t> the total net input using an </a:t>
            </a:r>
            <a:r>
              <a:rPr lang="en-US" b="0" i="1" dirty="0">
                <a:solidFill>
                  <a:srgbClr val="444444"/>
                </a:solidFill>
                <a:effectLst/>
                <a:latin typeface="proxima-nova-1"/>
              </a:rPr>
              <a:t>activation function</a:t>
            </a:r>
            <a:r>
              <a:rPr lang="en-US" b="0" i="0" dirty="0">
                <a:solidFill>
                  <a:srgbClr val="444444"/>
                </a:solidFill>
                <a:effectLst/>
                <a:latin typeface="proxima-nova-1"/>
              </a:rPr>
              <a:t> (here we use the </a:t>
            </a:r>
            <a:r>
              <a:rPr lang="en-US" b="0" i="1" dirty="0">
                <a:solidFill>
                  <a:srgbClr val="444444"/>
                </a:solidFill>
                <a:effectLst/>
                <a:latin typeface="proxima-nova-1"/>
              </a:rPr>
              <a:t>logistic function</a:t>
            </a:r>
            <a:r>
              <a:rPr lang="en-US" b="0" i="0" dirty="0">
                <a:solidFill>
                  <a:srgbClr val="444444"/>
                </a:solidFill>
                <a:effectLst/>
                <a:latin typeface="proxima-nova-1"/>
              </a:rPr>
              <a:t>), then repeat the process with the output layer neurons.</a:t>
            </a:r>
            <a:endParaRPr lang="en-US" dirty="0"/>
          </a:p>
        </p:txBody>
      </p:sp>
      <p:pic>
        <p:nvPicPr>
          <p:cNvPr id="3" name="Picture 2">
            <a:extLst>
              <a:ext uri="{FF2B5EF4-FFF2-40B4-BE49-F238E27FC236}">
                <a16:creationId xmlns:a16="http://schemas.microsoft.com/office/drawing/2014/main" id="{FA9A331E-B1EF-45FE-91EF-9E1E461C2C51}"/>
              </a:ext>
            </a:extLst>
          </p:cNvPr>
          <p:cNvPicPr>
            <a:picLocks noChangeAspect="1"/>
          </p:cNvPicPr>
          <p:nvPr/>
        </p:nvPicPr>
        <p:blipFill>
          <a:blip r:embed="rId2"/>
          <a:stretch>
            <a:fillRect/>
          </a:stretch>
        </p:blipFill>
        <p:spPr>
          <a:xfrm>
            <a:off x="270933" y="2041117"/>
            <a:ext cx="5825067" cy="481688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1FF9D3E-E75D-4097-98AB-116E6165FB06}"/>
                  </a:ext>
                </a:extLst>
              </p:cNvPr>
              <p:cNvSpPr txBox="1"/>
              <p:nvPr/>
            </p:nvSpPr>
            <p:spPr>
              <a:xfrm>
                <a:off x="6776297" y="100416"/>
                <a:ext cx="3860929" cy="2469074"/>
              </a:xfrm>
              <a:prstGeom prst="rect">
                <a:avLst/>
              </a:prstGeom>
              <a:noFill/>
            </p:spPr>
            <p:txBody>
              <a:bodyPr wrap="none" rtlCol="0">
                <a:spAutoFit/>
              </a:bodyPr>
              <a:lstStyle/>
              <a:p>
                <a:r>
                  <a:rPr lang="en-US" sz="2400" b="1" i="1" dirty="0">
                    <a:latin typeface="Cambria Math" panose="02040503050406030204" pitchFamily="18" charset="0"/>
                  </a:rPr>
                  <a:t>Total input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𝑛𝑒𝑡</m:t>
                          </m:r>
                        </m:e>
                        <m:sub>
                          <m:r>
                            <a:rPr lang="en-US" sz="2400" b="0" i="1" smtClean="0">
                              <a:latin typeface="Cambria Math" panose="02040503050406030204" pitchFamily="18" charset="0"/>
                            </a:rPr>
                            <m:t>h𝑗</m:t>
                          </m:r>
                        </m:sub>
                      </m:sSub>
                      <m:r>
                        <a:rPr lang="en-US" sz="2400" b="0" i="1" smtClean="0">
                          <a:latin typeface="Cambria Math" panose="02040503050406030204" pitchFamily="18" charset="0"/>
                        </a:rPr>
                        <m:t>= </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𝑗</m:t>
                              </m:r>
                            </m:sub>
                          </m:sSub>
                        </m:e>
                      </m:nary>
                    </m:oMath>
                  </m:oMathPara>
                </a14:m>
                <a:endParaRPr lang="en-US" sz="2400" b="0" dirty="0"/>
              </a:p>
              <a:p>
                <a:r>
                  <a:rPr lang="en-US" sz="2400" b="1" i="1" dirty="0"/>
                  <a:t>Logistic function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𝑂𝑢𝑡</m:t>
                          </m:r>
                        </m:e>
                        <m:sub>
                          <m:r>
                            <a:rPr lang="en-US" sz="2400" b="0" i="1" smtClean="0">
                              <a:latin typeface="Cambria Math" panose="02040503050406030204" pitchFamily="18" charset="0"/>
                            </a:rPr>
                            <m:t>h𝑗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𝑧</m:t>
                              </m:r>
                            </m:sup>
                          </m:sSup>
                        </m:den>
                      </m:f>
                    </m:oMath>
                  </m:oMathPara>
                </a14:m>
                <a:endParaRPr lang="en-US" sz="2400" dirty="0"/>
              </a:p>
            </p:txBody>
          </p:sp>
        </mc:Choice>
        <mc:Fallback xmlns="">
          <p:sp>
            <p:nvSpPr>
              <p:cNvPr id="4" name="TextBox 3">
                <a:extLst>
                  <a:ext uri="{FF2B5EF4-FFF2-40B4-BE49-F238E27FC236}">
                    <a16:creationId xmlns:a16="http://schemas.microsoft.com/office/drawing/2014/main" id="{F1FF9D3E-E75D-4097-98AB-116E6165FB06}"/>
                  </a:ext>
                </a:extLst>
              </p:cNvPr>
              <p:cNvSpPr txBox="1">
                <a:spLocks noRot="1" noChangeAspect="1" noMove="1" noResize="1" noEditPoints="1" noAdjustHandles="1" noChangeArrowheads="1" noChangeShapeType="1" noTextEdit="1"/>
              </p:cNvSpPr>
              <p:nvPr/>
            </p:nvSpPr>
            <p:spPr>
              <a:xfrm>
                <a:off x="6776297" y="100416"/>
                <a:ext cx="3860929" cy="2469074"/>
              </a:xfrm>
              <a:prstGeom prst="rect">
                <a:avLst/>
              </a:prstGeom>
              <a:blipFill>
                <a:blip r:embed="rId3"/>
                <a:stretch>
                  <a:fillRect l="-2528" t="-1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132D68-C25E-4DA4-BD09-F2D4A8C87BA0}"/>
                  </a:ext>
                </a:extLst>
              </p:cNvPr>
              <p:cNvSpPr txBox="1"/>
              <p:nvPr/>
            </p:nvSpPr>
            <p:spPr>
              <a:xfrm>
                <a:off x="6776297" y="2922085"/>
                <a:ext cx="4302653" cy="170854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𝑛𝑒𝑡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=0.3775</m:t>
                    </m:r>
                  </m:oMath>
                </a14:m>
                <a:r>
                  <a:rPr lang="en-US" b="0"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𝑛𝑒𝑡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=0.3900</m:t>
                    </m:r>
                  </m:oMath>
                </a14:m>
                <a:r>
                  <a:rPr lang="en-US" b="0" dirty="0"/>
                  <a:t> </a:t>
                </a:r>
              </a:p>
              <a:p>
                <a:endParaRPr lang="en-US" dirty="0"/>
              </a:p>
              <a:p>
                <a14:m>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𝑂𝑢𝑡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sup>
                        </m:sSup>
                      </m:den>
                    </m:f>
                    <m:r>
                      <a:rPr lang="en-US" b="0" i="1" smtClean="0">
                        <a:latin typeface="Cambria Math" panose="02040503050406030204" pitchFamily="18" charset="0"/>
                      </a:rPr>
                      <m:t>=0.5933</m:t>
                    </m:r>
                  </m:oMath>
                </a14:m>
                <a:r>
                  <a:rPr lang="en-US" dirty="0"/>
                  <a:t> </a:t>
                </a:r>
              </a:p>
              <a:p>
                <a14:m>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𝑂𝑢𝑡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sup>
                        </m:sSup>
                      </m:den>
                    </m:f>
                    <m:r>
                      <a:rPr lang="en-US" b="0" i="1" smtClean="0">
                        <a:latin typeface="Cambria Math" panose="02040503050406030204" pitchFamily="18" charset="0"/>
                      </a:rPr>
                      <m:t>=0.5969</m:t>
                    </m:r>
                  </m:oMath>
                </a14:m>
                <a:r>
                  <a:rPr lang="en-US" dirty="0"/>
                  <a:t> </a:t>
                </a:r>
              </a:p>
            </p:txBody>
          </p:sp>
        </mc:Choice>
        <mc:Fallback xmlns="">
          <p:sp>
            <p:nvSpPr>
              <p:cNvPr id="8" name="TextBox 7">
                <a:extLst>
                  <a:ext uri="{FF2B5EF4-FFF2-40B4-BE49-F238E27FC236}">
                    <a16:creationId xmlns:a16="http://schemas.microsoft.com/office/drawing/2014/main" id="{B4132D68-C25E-4DA4-BD09-F2D4A8C87BA0}"/>
                  </a:ext>
                </a:extLst>
              </p:cNvPr>
              <p:cNvSpPr txBox="1">
                <a:spLocks noRot="1" noChangeAspect="1" noMove="1" noResize="1" noEditPoints="1" noAdjustHandles="1" noChangeArrowheads="1" noChangeShapeType="1" noTextEdit="1"/>
              </p:cNvSpPr>
              <p:nvPr/>
            </p:nvSpPr>
            <p:spPr>
              <a:xfrm>
                <a:off x="6776297" y="2922085"/>
                <a:ext cx="4302653" cy="17085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F0475C-53BD-4A34-AB69-34F79EC7AC50}"/>
                  </a:ext>
                </a:extLst>
              </p:cNvPr>
              <p:cNvSpPr txBox="1"/>
              <p:nvPr/>
            </p:nvSpPr>
            <p:spPr>
              <a:xfrm>
                <a:off x="6776297" y="4892804"/>
                <a:ext cx="5039585" cy="170854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𝑛𝑒𝑡</m:t>
                        </m:r>
                      </m:e>
                      <m:sub>
                        <m:r>
                          <a:rPr lang="en-US" b="0" i="1" smtClean="0">
                            <a:latin typeface="Cambria Math" panose="02040503050406030204" pitchFamily="18" charset="0"/>
                          </a:rPr>
                          <m:t>𝑜</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5</m:t>
                        </m:r>
                      </m:sub>
                    </m:sSub>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6</m:t>
                        </m:r>
                      </m:sub>
                    </m:sSub>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=1.1059</m:t>
                    </m:r>
                  </m:oMath>
                </a14:m>
                <a:r>
                  <a:rPr lang="en-US" b="0"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𝑛𝑒𝑡</m:t>
                        </m:r>
                      </m:e>
                      <m:sub>
                        <m:r>
                          <a:rPr lang="en-US" b="0" i="1" smtClean="0">
                            <a:latin typeface="Cambria Math" panose="02040503050406030204" pitchFamily="18" charset="0"/>
                          </a:rPr>
                          <m:t>𝑜</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7</m:t>
                        </m:r>
                      </m:sub>
                    </m:sSub>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8</m:t>
                        </m:r>
                      </m:sub>
                    </m:sSub>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=1.2249</m:t>
                    </m:r>
                  </m:oMath>
                </a14:m>
                <a:r>
                  <a:rPr lang="en-US" b="0" dirty="0"/>
                  <a:t> </a:t>
                </a:r>
              </a:p>
              <a:p>
                <a:endParaRPr lang="en-US" dirty="0"/>
              </a:p>
              <a:p>
                <a14:m>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𝑂𝑢𝑡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sup>
                        </m:sSup>
                      </m:den>
                    </m:f>
                    <m:r>
                      <a:rPr lang="en-US" b="0" i="1" smtClean="0">
                        <a:latin typeface="Cambria Math" panose="02040503050406030204" pitchFamily="18" charset="0"/>
                      </a:rPr>
                      <m:t>=0.7514</m:t>
                    </m:r>
                  </m:oMath>
                </a14:m>
                <a:r>
                  <a:rPr lang="en-US" dirty="0"/>
                  <a:t> </a:t>
                </a:r>
              </a:p>
              <a:p>
                <a14:m>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𝑂𝑢𝑡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sup>
                        </m:sSup>
                      </m:den>
                    </m:f>
                    <m:r>
                      <a:rPr lang="en-US" b="0" i="1" smtClean="0">
                        <a:latin typeface="Cambria Math" panose="02040503050406030204" pitchFamily="18" charset="0"/>
                      </a:rPr>
                      <m:t>=0.7729</m:t>
                    </m:r>
                  </m:oMath>
                </a14:m>
                <a:r>
                  <a:rPr lang="en-US" dirty="0"/>
                  <a:t> </a:t>
                </a:r>
              </a:p>
            </p:txBody>
          </p:sp>
        </mc:Choice>
        <mc:Fallback xmlns="">
          <p:sp>
            <p:nvSpPr>
              <p:cNvPr id="9" name="TextBox 8">
                <a:extLst>
                  <a:ext uri="{FF2B5EF4-FFF2-40B4-BE49-F238E27FC236}">
                    <a16:creationId xmlns:a16="http://schemas.microsoft.com/office/drawing/2014/main" id="{11F0475C-53BD-4A34-AB69-34F79EC7AC50}"/>
                  </a:ext>
                </a:extLst>
              </p:cNvPr>
              <p:cNvSpPr txBox="1">
                <a:spLocks noRot="1" noChangeAspect="1" noMove="1" noResize="1" noEditPoints="1" noAdjustHandles="1" noChangeArrowheads="1" noChangeShapeType="1" noTextEdit="1"/>
              </p:cNvSpPr>
              <p:nvPr/>
            </p:nvSpPr>
            <p:spPr>
              <a:xfrm>
                <a:off x="6776297" y="4892804"/>
                <a:ext cx="5039585" cy="170854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0636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2F081A-0EDA-4ECD-A5AF-3279D8638CDD}"/>
              </a:ext>
            </a:extLst>
          </p:cNvPr>
          <p:cNvSpPr/>
          <p:nvPr/>
        </p:nvSpPr>
        <p:spPr>
          <a:xfrm>
            <a:off x="270933" y="238036"/>
            <a:ext cx="6096000" cy="1200329"/>
          </a:xfrm>
          <a:prstGeom prst="rect">
            <a:avLst/>
          </a:prstGeom>
        </p:spPr>
        <p:txBody>
          <a:bodyPr>
            <a:spAutoFit/>
          </a:bodyPr>
          <a:lstStyle/>
          <a:p>
            <a:pPr algn="just"/>
            <a:r>
              <a:rPr lang="en-US" b="0" i="0" dirty="0">
                <a:solidFill>
                  <a:srgbClr val="444444"/>
                </a:solidFill>
                <a:effectLst/>
                <a:latin typeface="proxima-nova-1"/>
              </a:rPr>
              <a:t>We figure out the </a:t>
            </a:r>
            <a:r>
              <a:rPr lang="en-US" b="0" i="1" dirty="0">
                <a:solidFill>
                  <a:srgbClr val="444444"/>
                </a:solidFill>
                <a:effectLst/>
                <a:latin typeface="proxima-nova-1"/>
              </a:rPr>
              <a:t>total net input</a:t>
            </a:r>
            <a:r>
              <a:rPr lang="en-US" b="0" i="0" dirty="0">
                <a:solidFill>
                  <a:srgbClr val="444444"/>
                </a:solidFill>
                <a:effectLst/>
                <a:latin typeface="proxima-nova-1"/>
              </a:rPr>
              <a:t> to each hidden layer neuron, </a:t>
            </a:r>
            <a:r>
              <a:rPr lang="en-US" b="0" i="1" dirty="0">
                <a:solidFill>
                  <a:srgbClr val="444444"/>
                </a:solidFill>
                <a:effectLst/>
                <a:latin typeface="proxima-nova-1"/>
              </a:rPr>
              <a:t>squash</a:t>
            </a:r>
            <a:r>
              <a:rPr lang="en-US" b="0" i="0" dirty="0">
                <a:solidFill>
                  <a:srgbClr val="444444"/>
                </a:solidFill>
                <a:effectLst/>
                <a:latin typeface="proxima-nova-1"/>
              </a:rPr>
              <a:t> the total net input using an </a:t>
            </a:r>
            <a:r>
              <a:rPr lang="en-US" b="0" i="1" dirty="0">
                <a:solidFill>
                  <a:srgbClr val="444444"/>
                </a:solidFill>
                <a:effectLst/>
                <a:latin typeface="proxima-nova-1"/>
              </a:rPr>
              <a:t>activation function</a:t>
            </a:r>
            <a:r>
              <a:rPr lang="en-US" b="0" i="0" dirty="0">
                <a:solidFill>
                  <a:srgbClr val="444444"/>
                </a:solidFill>
                <a:effectLst/>
                <a:latin typeface="proxima-nova-1"/>
              </a:rPr>
              <a:t> (here we use the </a:t>
            </a:r>
            <a:r>
              <a:rPr lang="en-US" b="0" i="1" dirty="0">
                <a:solidFill>
                  <a:srgbClr val="444444"/>
                </a:solidFill>
                <a:effectLst/>
                <a:latin typeface="proxima-nova-1"/>
              </a:rPr>
              <a:t>logistic function</a:t>
            </a:r>
            <a:r>
              <a:rPr lang="en-US" b="0" i="0" dirty="0">
                <a:solidFill>
                  <a:srgbClr val="444444"/>
                </a:solidFill>
                <a:effectLst/>
                <a:latin typeface="proxima-nova-1"/>
              </a:rPr>
              <a:t>), then repeat the process with the output layer neurons.</a:t>
            </a:r>
            <a:endParaRPr lang="en-US" dirty="0"/>
          </a:p>
        </p:txBody>
      </p:sp>
      <p:pic>
        <p:nvPicPr>
          <p:cNvPr id="3" name="Picture 2">
            <a:extLst>
              <a:ext uri="{FF2B5EF4-FFF2-40B4-BE49-F238E27FC236}">
                <a16:creationId xmlns:a16="http://schemas.microsoft.com/office/drawing/2014/main" id="{FA9A331E-B1EF-45FE-91EF-9E1E461C2C51}"/>
              </a:ext>
            </a:extLst>
          </p:cNvPr>
          <p:cNvPicPr>
            <a:picLocks noChangeAspect="1"/>
          </p:cNvPicPr>
          <p:nvPr/>
        </p:nvPicPr>
        <p:blipFill>
          <a:blip r:embed="rId2"/>
          <a:stretch>
            <a:fillRect/>
          </a:stretch>
        </p:blipFill>
        <p:spPr>
          <a:xfrm>
            <a:off x="270933" y="1705900"/>
            <a:ext cx="5825067" cy="481688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1FF9D3E-E75D-4097-98AB-116E6165FB06}"/>
                  </a:ext>
                </a:extLst>
              </p:cNvPr>
              <p:cNvSpPr txBox="1"/>
              <p:nvPr/>
            </p:nvSpPr>
            <p:spPr>
              <a:xfrm>
                <a:off x="6776297" y="100416"/>
                <a:ext cx="4899996" cy="1506759"/>
              </a:xfrm>
              <a:prstGeom prst="rect">
                <a:avLst/>
              </a:prstGeom>
              <a:noFill/>
            </p:spPr>
            <p:txBody>
              <a:bodyPr wrap="none" rtlCol="0">
                <a:spAutoFit/>
              </a:bodyPr>
              <a:lstStyle/>
              <a:p>
                <a:r>
                  <a:rPr lang="en-US" sz="2400" b="1" i="1" dirty="0">
                    <a:latin typeface="Cambria Math" panose="02040503050406030204" pitchFamily="18" charset="0"/>
                  </a:rPr>
                  <a:t>Cost Function</a:t>
                </a:r>
              </a:p>
              <a:p>
                <a14:m>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𝑤</m:t>
                        </m:r>
                        <m:r>
                          <a:rPr lang="en-US" sz="2400" b="0" i="1" smtClean="0">
                            <a:latin typeface="Cambria Math" panose="02040503050406030204" pitchFamily="18" charset="0"/>
                          </a:rPr>
                          <m:t>, </m:t>
                        </m:r>
                        <m:r>
                          <a:rPr lang="en-US" sz="2400" b="0" i="1" smtClean="0">
                            <a:latin typeface="Cambria Math" panose="02040503050406030204" pitchFamily="18" charset="0"/>
                          </a:rPr>
                          <m:t>𝑏</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r>
                          <a:rPr lang="en-US" sz="2400" b="0" i="1" smtClean="0">
                            <a:latin typeface="Cambria Math" panose="02040503050406030204" pitchFamily="18" charset="0"/>
                          </a:rPr>
                          <m:t>𝑛</m:t>
                        </m:r>
                      </m:den>
                    </m:f>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𝑥</m:t>
                        </m:r>
                      </m:sub>
                      <m:sup/>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e>
                            </m:d>
                          </m:e>
                          <m:sup>
                            <m:r>
                              <a:rPr lang="en-US" sz="2400" b="0" i="1" smtClean="0">
                                <a:latin typeface="Cambria Math" panose="02040503050406030204" pitchFamily="18" charset="0"/>
                              </a:rPr>
                              <m:t>2</m:t>
                            </m:r>
                          </m:sup>
                        </m:sSup>
                      </m:e>
                    </m:nary>
                  </m:oMath>
                </a14:m>
                <a:r>
                  <a:rPr lang="en-US" sz="2400" b="0" dirty="0"/>
                  <a:t> </a:t>
                </a:r>
              </a:p>
              <a:p>
                <a14:m>
                  <m:oMath xmlns:m="http://schemas.openxmlformats.org/officeDocument/2006/math">
                    <m:r>
                      <a:rPr lang="en-US" sz="2400" b="0" i="1" smtClean="0">
                        <a:latin typeface="Cambria Math" panose="02040503050406030204" pitchFamily="18" charset="0"/>
                      </a:rPr>
                      <m:t>𝑜𝑟</m:t>
                    </m:r>
                    <m:r>
                      <a:rPr lang="en-US" sz="2400" b="0" i="1" smtClean="0">
                        <a:latin typeface="Cambria Math" panose="02040503050406030204" pitchFamily="18" charset="0"/>
                      </a:rPr>
                      <m:t> </m:t>
                    </m:r>
                    <m:r>
                      <a:rPr lang="en-US" sz="2400" b="0" i="1" smtClean="0">
                        <a:latin typeface="Cambria Math" panose="02040503050406030204" pitchFamily="18" charset="0"/>
                      </a:rPr>
                      <m:t>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nary>
                      <m:naryPr>
                        <m:chr m:val="∑"/>
                        <m:subHide m:val="on"/>
                        <m:supHide m:val="on"/>
                        <m:ctrlPr>
                          <a:rPr lang="en-US" sz="2400" b="0" i="1" smtClean="0">
                            <a:latin typeface="Cambria Math" panose="02040503050406030204" pitchFamily="18" charset="0"/>
                          </a:rPr>
                        </m:ctrlPr>
                      </m:naryPr>
                      <m:sub/>
                      <m:sup/>
                      <m:e>
                        <m:r>
                          <a:rPr lang="en-US" sz="2400" b="0" i="1" smtClean="0">
                            <a:latin typeface="Cambria Math" panose="02040503050406030204" pitchFamily="18" charset="0"/>
                          </a:rPr>
                          <m:t>(</m:t>
                        </m:r>
                        <m:r>
                          <a:rPr lang="en-US" sz="2400" b="0" i="1" smtClean="0">
                            <a:latin typeface="Cambria Math" panose="02040503050406030204" pitchFamily="18" charset="0"/>
                          </a:rPr>
                          <m:t>𝑡𝑎𝑟𝑔𝑒𝑡</m:t>
                        </m:r>
                        <m:r>
                          <a:rPr lang="en-US" sz="2400" b="0" i="1" smtClean="0">
                            <a:latin typeface="Cambria Math" panose="02040503050406030204" pitchFamily="18" charset="0"/>
                          </a:rPr>
                          <m:t>−</m:t>
                        </m:r>
                        <m:r>
                          <a:rPr lang="en-US" sz="2400" b="0" i="1" smtClean="0">
                            <a:latin typeface="Cambria Math" panose="02040503050406030204" pitchFamily="18" charset="0"/>
                          </a:rPr>
                          <m:t>𝑜𝑢𝑡𝑝𝑢𝑡</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nary>
                  </m:oMath>
                </a14:m>
                <a:r>
                  <a:rPr lang="en-US" sz="2400" b="0" dirty="0"/>
                  <a:t> </a:t>
                </a:r>
              </a:p>
            </p:txBody>
          </p:sp>
        </mc:Choice>
        <mc:Fallback xmlns="">
          <p:sp>
            <p:nvSpPr>
              <p:cNvPr id="4" name="TextBox 3">
                <a:extLst>
                  <a:ext uri="{FF2B5EF4-FFF2-40B4-BE49-F238E27FC236}">
                    <a16:creationId xmlns:a16="http://schemas.microsoft.com/office/drawing/2014/main" id="{F1FF9D3E-E75D-4097-98AB-116E6165FB06}"/>
                  </a:ext>
                </a:extLst>
              </p:cNvPr>
              <p:cNvSpPr txBox="1">
                <a:spLocks noRot="1" noChangeAspect="1" noMove="1" noResize="1" noEditPoints="1" noAdjustHandles="1" noChangeArrowheads="1" noChangeShapeType="1" noTextEdit="1"/>
              </p:cNvSpPr>
              <p:nvPr/>
            </p:nvSpPr>
            <p:spPr>
              <a:xfrm>
                <a:off x="6776297" y="100416"/>
                <a:ext cx="4899996" cy="1506759"/>
              </a:xfrm>
              <a:prstGeom prst="rect">
                <a:avLst/>
              </a:prstGeom>
              <a:blipFill>
                <a:blip r:embed="rId3"/>
                <a:stretch>
                  <a:fillRect l="-1993"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AF50FA3-D6AC-4EE9-891E-DC72A74DDC86}"/>
                  </a:ext>
                </a:extLst>
              </p:cNvPr>
              <p:cNvSpPr/>
              <p:nvPr/>
            </p:nvSpPr>
            <p:spPr>
              <a:xfrm>
                <a:off x="6776297" y="2335628"/>
                <a:ext cx="4964692" cy="4025204"/>
              </a:xfrm>
              <a:prstGeom prst="rect">
                <a:avLst/>
              </a:prstGeom>
            </p:spPr>
            <p:txBody>
              <a:bodyPr wrap="none">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𝑜</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𝑜</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𝑜</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oMath>
                </a14:m>
                <a:r>
                  <a:rPr lang="en-US" sz="2400" b="0" dirty="0"/>
                  <a:t> </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𝑜</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(0.01 −0.7514)</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=0.2748 </m:t>
                    </m:r>
                  </m:oMath>
                </a14:m>
                <a:r>
                  <a:rPr lang="en-US" sz="2400" dirty="0"/>
                  <a:t> </a:t>
                </a:r>
              </a:p>
              <a:p>
                <a:endParaRPr lang="en-US" sz="2400" dirty="0"/>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𝑜</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𝑜</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𝑜</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oMath>
                </a14:m>
                <a:r>
                  <a:rPr lang="en-US" sz="2400" b="0" dirty="0"/>
                  <a:t> </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𝑜</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(0.99 −0.7729)</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=0.0236 </m:t>
                    </m:r>
                  </m:oMath>
                </a14:m>
                <a:r>
                  <a:rPr lang="en-US" sz="2400" dirty="0"/>
                  <a:t> </a:t>
                </a:r>
              </a:p>
              <a:p>
                <a:r>
                  <a:rPr lang="en-US" sz="2400" dirty="0"/>
                  <a:t> </a:t>
                </a:r>
              </a:p>
              <a:p>
                <a:endParaRPr lang="en-US" sz="2400" dirty="0"/>
              </a:p>
              <a:p>
                <a14:m>
                  <m:oMath xmlns:m="http://schemas.openxmlformats.org/officeDocument/2006/math">
                    <m:r>
                      <a:rPr lang="en-US" sz="2400" b="0" i="1" smtClean="0">
                        <a:latin typeface="Cambria Math" panose="02040503050406030204" pitchFamily="18" charset="0"/>
                      </a:rPr>
                      <m:t>𝑇𝑜𝑡𝑎𝑙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𝐶𝑜𝑠𝑡</m:t>
                    </m:r>
                    <m:r>
                      <a:rPr lang="en-US" sz="2400" b="0" i="1" smtClean="0">
                        <a:latin typeface="Cambria Math" panose="02040503050406030204" pitchFamily="18" charset="0"/>
                      </a:rPr>
                      <m:t> </m:t>
                    </m:r>
                    <m:r>
                      <a:rPr lang="en-US" sz="2400" b="0" i="1" smtClean="0">
                        <a:latin typeface="Cambria Math" panose="02040503050406030204" pitchFamily="18" charset="0"/>
                      </a:rPr>
                      <m:t>𝐹𝑢𝑛𝑐𝑡𝑖𝑜𝑛</m:t>
                    </m:r>
                    <m:r>
                      <a:rPr lang="en-US" sz="2400" b="0" i="0" smtClean="0">
                        <a:latin typeface="Cambria Math" panose="02040503050406030204" pitchFamily="18" charset="0"/>
                      </a:rPr>
                      <m:t>:</m:t>
                    </m:r>
                  </m:oMath>
                </a14:m>
                <a:r>
                  <a:rPr lang="en-US" sz="2400" dirty="0"/>
                  <a:t> </a:t>
                </a:r>
              </a:p>
              <a:p>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𝑬</m:t>
                        </m:r>
                        <m:r>
                          <a:rPr lang="en-US" sz="2400" b="1" i="1" smtClean="0">
                            <a:latin typeface="Cambria Math" panose="02040503050406030204" pitchFamily="18" charset="0"/>
                          </a:rPr>
                          <m:t>= </m:t>
                        </m:r>
                        <m:r>
                          <a:rPr lang="en-US" sz="2400" b="1" i="1" smtClean="0">
                            <a:latin typeface="Cambria Math" panose="02040503050406030204" pitchFamily="18" charset="0"/>
                          </a:rPr>
                          <m:t>𝑬</m:t>
                        </m:r>
                      </m:e>
                      <m:sub>
                        <m:r>
                          <a:rPr lang="en-US" sz="2400" b="1" i="1" smtClean="0">
                            <a:latin typeface="Cambria Math" panose="02040503050406030204" pitchFamily="18" charset="0"/>
                          </a:rPr>
                          <m:t>𝒐</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𝑬</m:t>
                        </m:r>
                      </m:e>
                      <m:sub>
                        <m:r>
                          <a:rPr lang="en-US" sz="2400" b="1" i="1" smtClean="0">
                            <a:latin typeface="Cambria Math" panose="02040503050406030204" pitchFamily="18" charset="0"/>
                          </a:rPr>
                          <m:t>𝒐</m:t>
                        </m:r>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𝟐𝟗𝟖𝟒𝟒</m:t>
                    </m:r>
                  </m:oMath>
                </a14:m>
                <a:r>
                  <a:rPr lang="en-US" sz="2400" b="1" dirty="0"/>
                  <a:t> </a:t>
                </a:r>
              </a:p>
            </p:txBody>
          </p:sp>
        </mc:Choice>
        <mc:Fallback xmlns="">
          <p:sp>
            <p:nvSpPr>
              <p:cNvPr id="6" name="Rectangle 5">
                <a:extLst>
                  <a:ext uri="{FF2B5EF4-FFF2-40B4-BE49-F238E27FC236}">
                    <a16:creationId xmlns:a16="http://schemas.microsoft.com/office/drawing/2014/main" id="{EAF50FA3-D6AC-4EE9-891E-DC72A74DDC86}"/>
                  </a:ext>
                </a:extLst>
              </p:cNvPr>
              <p:cNvSpPr>
                <a:spLocks noRot="1" noChangeAspect="1" noMove="1" noResize="1" noEditPoints="1" noAdjustHandles="1" noChangeArrowheads="1" noChangeShapeType="1" noTextEdit="1"/>
              </p:cNvSpPr>
              <p:nvPr/>
            </p:nvSpPr>
            <p:spPr>
              <a:xfrm>
                <a:off x="6776297" y="2335628"/>
                <a:ext cx="4964692" cy="4025204"/>
              </a:xfrm>
              <a:prstGeom prst="rect">
                <a:avLst/>
              </a:prstGeom>
              <a:blipFill>
                <a:blip r:embed="rId4"/>
                <a:stretch>
                  <a:fillRect l="-369"/>
                </a:stretch>
              </a:blipFill>
            </p:spPr>
            <p:txBody>
              <a:bodyPr/>
              <a:lstStyle/>
              <a:p>
                <a:r>
                  <a:rPr lang="en-US">
                    <a:noFill/>
                  </a:rPr>
                  <a:t> </a:t>
                </a:r>
              </a:p>
            </p:txBody>
          </p:sp>
        </mc:Fallback>
      </mc:AlternateContent>
    </p:spTree>
    <p:extLst>
      <p:ext uri="{BB962C8B-B14F-4D97-AF65-F5344CB8AC3E}">
        <p14:creationId xmlns:p14="http://schemas.microsoft.com/office/powerpoint/2010/main" val="739618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5035C-78C2-4728-871E-D0C1F3D8892B}"/>
              </a:ext>
            </a:extLst>
          </p:cNvPr>
          <p:cNvPicPr>
            <a:picLocks noChangeAspect="1"/>
          </p:cNvPicPr>
          <p:nvPr/>
        </p:nvPicPr>
        <p:blipFill>
          <a:blip r:embed="rId2"/>
          <a:stretch>
            <a:fillRect/>
          </a:stretch>
        </p:blipFill>
        <p:spPr>
          <a:xfrm>
            <a:off x="117988" y="1780461"/>
            <a:ext cx="6096000" cy="2810029"/>
          </a:xfrm>
          <a:prstGeom prst="rect">
            <a:avLst/>
          </a:prstGeom>
        </p:spPr>
      </p:pic>
      <p:sp>
        <p:nvSpPr>
          <p:cNvPr id="3" name="Rectangle 2">
            <a:extLst>
              <a:ext uri="{FF2B5EF4-FFF2-40B4-BE49-F238E27FC236}">
                <a16:creationId xmlns:a16="http://schemas.microsoft.com/office/drawing/2014/main" id="{68DFECA9-A88E-494F-9ACE-C03A198D5157}"/>
              </a:ext>
            </a:extLst>
          </p:cNvPr>
          <p:cNvSpPr/>
          <p:nvPr/>
        </p:nvSpPr>
        <p:spPr>
          <a:xfrm>
            <a:off x="117988" y="210074"/>
            <a:ext cx="6096000" cy="1200329"/>
          </a:xfrm>
          <a:prstGeom prst="rect">
            <a:avLst/>
          </a:prstGeom>
        </p:spPr>
        <p:txBody>
          <a:bodyPr>
            <a:spAutoFit/>
          </a:bodyPr>
          <a:lstStyle/>
          <a:p>
            <a:pPr algn="just"/>
            <a:r>
              <a:rPr lang="en-US" b="1" dirty="0"/>
              <a:t>The Backwards Pass</a:t>
            </a:r>
            <a:endParaRPr lang="en-US" b="0" i="0" dirty="0">
              <a:solidFill>
                <a:srgbClr val="444444"/>
              </a:solidFill>
              <a:effectLst/>
              <a:latin typeface="proxima-nova-1"/>
            </a:endParaRPr>
          </a:p>
          <a:p>
            <a:pPr algn="just"/>
            <a:r>
              <a:rPr lang="en-US" b="0" i="0" dirty="0">
                <a:solidFill>
                  <a:srgbClr val="444444"/>
                </a:solidFill>
                <a:effectLst/>
                <a:latin typeface="proxima-nova-1"/>
              </a:rPr>
              <a:t>The goal of backpropagation is to optimize the weights so that the neural network can learn how to correctly map arbitrary inputs to outputs.</a:t>
            </a:r>
            <a:endParaRPr lang="en-US" dirty="0"/>
          </a:p>
        </p:txBody>
      </p:sp>
      <p:pic>
        <p:nvPicPr>
          <p:cNvPr id="4" name="Picture 3">
            <a:extLst>
              <a:ext uri="{FF2B5EF4-FFF2-40B4-BE49-F238E27FC236}">
                <a16:creationId xmlns:a16="http://schemas.microsoft.com/office/drawing/2014/main" id="{49BA66C9-96A1-4C74-A4C5-3C7AB3808BA9}"/>
              </a:ext>
            </a:extLst>
          </p:cNvPr>
          <p:cNvPicPr>
            <a:picLocks noChangeAspect="1"/>
          </p:cNvPicPr>
          <p:nvPr/>
        </p:nvPicPr>
        <p:blipFill>
          <a:blip r:embed="rId3"/>
          <a:stretch>
            <a:fillRect/>
          </a:stretch>
        </p:blipFill>
        <p:spPr>
          <a:xfrm>
            <a:off x="1530380" y="1889115"/>
            <a:ext cx="4162425" cy="714375"/>
          </a:xfrm>
          <a:prstGeom prst="rect">
            <a:avLst/>
          </a:prstGeom>
        </p:spPr>
      </p:pic>
      <p:pic>
        <p:nvPicPr>
          <p:cNvPr id="5" name="Picture 4">
            <a:extLst>
              <a:ext uri="{FF2B5EF4-FFF2-40B4-BE49-F238E27FC236}">
                <a16:creationId xmlns:a16="http://schemas.microsoft.com/office/drawing/2014/main" id="{9CADD2A0-395A-411F-8ED1-7D3EE7030B51}"/>
              </a:ext>
            </a:extLst>
          </p:cNvPr>
          <p:cNvPicPr>
            <a:picLocks noChangeAspect="1"/>
          </p:cNvPicPr>
          <p:nvPr/>
        </p:nvPicPr>
        <p:blipFill>
          <a:blip r:embed="rId4"/>
          <a:stretch>
            <a:fillRect/>
          </a:stretch>
        </p:blipFill>
        <p:spPr>
          <a:xfrm>
            <a:off x="117988" y="4968885"/>
            <a:ext cx="6096000" cy="74011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E3A47C6-B634-4443-97DF-787D4DF1DDAD}"/>
                  </a:ext>
                </a:extLst>
              </p:cNvPr>
              <p:cNvSpPr/>
              <p:nvPr/>
            </p:nvSpPr>
            <p:spPr>
              <a:xfrm>
                <a:off x="6482292" y="20151"/>
                <a:ext cx="5448451" cy="6614888"/>
              </a:xfrm>
              <a:prstGeom prst="rect">
                <a:avLst/>
              </a:prstGeom>
            </p:spPr>
            <p:txBody>
              <a:bodyPr wrap="square">
                <a:spAutoFit/>
              </a:bodyPr>
              <a:lstStyle/>
              <a:p>
                <a:r>
                  <a:rPr lang="en-US" sz="1400" b="1" i="1" dirty="0">
                    <a:latin typeface="Cambria Math" panose="02040503050406030204" pitchFamily="18" charset="0"/>
                  </a:rPr>
                  <a:t>How much does total error change with the respect to the output?</a:t>
                </a:r>
              </a:p>
              <a:p>
                <a14:m>
                  <m:oMath xmlns:m="http://schemas.openxmlformats.org/officeDocument/2006/math">
                    <m:r>
                      <a:rPr lang="en-US" sz="1400" b="0" i="1" smtClean="0">
                        <a:latin typeface="Cambria Math" panose="02040503050406030204" pitchFamily="18" charset="0"/>
                      </a:rPr>
                      <m:t>𝐸</m:t>
                    </m:r>
                    <m:r>
                      <a:rPr lang="en-US" sz="1400" i="1">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2</m:t>
                        </m:r>
                      </m:den>
                    </m:f>
                    <m:sSup>
                      <m:sSupPr>
                        <m:ctrlPr>
                          <a:rPr lang="en-US" sz="1400" i="1">
                            <a:latin typeface="Cambria Math" panose="02040503050406030204" pitchFamily="18" charset="0"/>
                          </a:rPr>
                        </m:ctrlPr>
                      </m:sSup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𝑜</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𝑂</m:t>
                            </m:r>
                          </m:e>
                          <m:sub>
                            <m:r>
                              <a:rPr lang="en-US" sz="1400" i="1">
                                <a:latin typeface="Cambria Math" panose="02040503050406030204" pitchFamily="18" charset="0"/>
                              </a:rPr>
                              <m:t>𝑜</m:t>
                            </m:r>
                            <m:r>
                              <a:rPr lang="en-US" sz="1400" i="1">
                                <a:latin typeface="Cambria Math" panose="02040503050406030204" pitchFamily="18" charset="0"/>
                              </a:rPr>
                              <m:t>1</m:t>
                            </m:r>
                          </m:sub>
                        </m:sSub>
                        <m:r>
                          <a:rPr lang="en-US" sz="1400" i="1">
                            <a:latin typeface="Cambria Math" panose="02040503050406030204" pitchFamily="18" charset="0"/>
                          </a:rPr>
                          <m:t>)</m:t>
                        </m:r>
                      </m:e>
                      <m:sup>
                        <m:r>
                          <a:rPr lang="en-US" sz="1400" i="1">
                            <a:latin typeface="Cambria Math" panose="02040503050406030204" pitchFamily="18" charset="0"/>
                          </a:rPr>
                          <m:t>2</m:t>
                        </m:r>
                      </m:sup>
                    </m:sSup>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2</m:t>
                        </m:r>
                      </m:den>
                    </m:f>
                    <m:sSup>
                      <m:sSupPr>
                        <m:ctrlPr>
                          <a:rPr lang="en-US" sz="1400" i="1">
                            <a:latin typeface="Cambria Math" panose="02040503050406030204" pitchFamily="18" charset="0"/>
                          </a:rPr>
                        </m:ctrlPr>
                      </m:sSup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𝑜</m:t>
                            </m:r>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𝑂</m:t>
                            </m:r>
                          </m:e>
                          <m:sub>
                            <m:r>
                              <a:rPr lang="en-US" sz="1400" i="1">
                                <a:latin typeface="Cambria Math" panose="02040503050406030204" pitchFamily="18" charset="0"/>
                              </a:rPr>
                              <m:t>𝑜</m:t>
                            </m:r>
                            <m:r>
                              <a:rPr lang="en-US" sz="1400" b="0" i="1" smtClean="0">
                                <a:latin typeface="Cambria Math" panose="02040503050406030204" pitchFamily="18" charset="0"/>
                              </a:rPr>
                              <m:t>2</m:t>
                            </m:r>
                          </m:sub>
                        </m:sSub>
                        <m:r>
                          <a:rPr lang="en-US" sz="1400" i="1">
                            <a:latin typeface="Cambria Math" panose="02040503050406030204" pitchFamily="18" charset="0"/>
                          </a:rPr>
                          <m:t>)</m:t>
                        </m:r>
                      </m:e>
                      <m:sup>
                        <m:r>
                          <a:rPr lang="en-US" sz="1400" i="1">
                            <a:latin typeface="Cambria Math" panose="02040503050406030204" pitchFamily="18" charset="0"/>
                          </a:rPr>
                          <m:t>2</m:t>
                        </m:r>
                      </m:sup>
                    </m:sSup>
                  </m:oMath>
                </a14:m>
                <a:r>
                  <a:rPr lang="en-US" sz="1400" dirty="0"/>
                  <a:t> </a:t>
                </a:r>
              </a:p>
              <a:p>
                <a:endParaRPr lang="en-US" sz="1400" dirty="0"/>
              </a:p>
              <a:p>
                <a:r>
                  <a:rPr lang="en-US" sz="1400" dirty="0"/>
                  <a:t> </a:t>
                </a:r>
                <a14:m>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i="1">
                                <a:latin typeface="Cambria Math" panose="02040503050406030204" pitchFamily="18" charset="0"/>
                              </a:rPr>
                              <m:t>𝑜</m:t>
                            </m:r>
                            <m:r>
                              <a:rPr lang="en-US" sz="1400" i="1">
                                <a:latin typeface="Cambria Math" panose="02040503050406030204" pitchFamily="18" charset="0"/>
                              </a:rPr>
                              <m:t>1</m:t>
                            </m:r>
                          </m:sub>
                        </m:sSub>
                      </m:den>
                    </m:f>
                    <m:r>
                      <a:rPr lang="en-US" sz="1400" b="0" i="1" smtClean="0">
                        <a:latin typeface="Cambria Math" panose="02040503050406030204" pitchFamily="18" charset="0"/>
                      </a:rPr>
                      <m:t>=2</m:t>
                    </m:r>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𝑜</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𝑂</m:t>
                        </m:r>
                      </m:e>
                      <m:sub>
                        <m:r>
                          <a:rPr lang="en-US" sz="1400" i="1">
                            <a:latin typeface="Cambria Math" panose="02040503050406030204" pitchFamily="18" charset="0"/>
                          </a:rPr>
                          <m:t>𝑜</m:t>
                        </m:r>
                        <m:r>
                          <a:rPr lang="en-US" sz="1400" i="1">
                            <a:latin typeface="Cambria Math" panose="02040503050406030204" pitchFamily="18" charset="0"/>
                          </a:rPr>
                          <m:t>1</m:t>
                        </m:r>
                      </m:sub>
                    </m:sSub>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m:t>
                        </m:r>
                      </m:e>
                      <m:sup>
                        <m:r>
                          <a:rPr lang="en-US" sz="1400" b="0" i="1" smtClean="0">
                            <a:latin typeface="Cambria Math" panose="02040503050406030204" pitchFamily="18" charset="0"/>
                          </a:rPr>
                          <m:t>2−1</m:t>
                        </m:r>
                      </m:sup>
                    </m:sSup>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−1+0</m:t>
                    </m:r>
                  </m:oMath>
                </a14:m>
                <a:endParaRPr lang="en-US" sz="1400" dirty="0"/>
              </a:p>
              <a:p>
                <a:endParaRPr lang="en-US" sz="1400" dirty="0"/>
              </a:p>
              <a:p>
                <a14:m>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i="1">
                                <a:latin typeface="Cambria Math" panose="02040503050406030204" pitchFamily="18" charset="0"/>
                              </a:rPr>
                              <m:t>𝑜</m:t>
                            </m:r>
                            <m:r>
                              <a:rPr lang="en-US" sz="1400" i="1">
                                <a:latin typeface="Cambria Math" panose="02040503050406030204" pitchFamily="18" charset="0"/>
                              </a:rPr>
                              <m:t>1</m:t>
                            </m:r>
                          </m:sub>
                        </m:sSub>
                      </m:den>
                    </m:f>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𝑜</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𝑂</m:t>
                            </m:r>
                          </m:e>
                          <m:sub>
                            <m:r>
                              <a:rPr lang="en-US" sz="1400" i="1">
                                <a:latin typeface="Cambria Math" panose="02040503050406030204" pitchFamily="18" charset="0"/>
                              </a:rPr>
                              <m:t>𝑜</m:t>
                            </m:r>
                            <m:r>
                              <a:rPr lang="en-US" sz="1400" i="1">
                                <a:latin typeface="Cambria Math" panose="02040503050406030204" pitchFamily="18" charset="0"/>
                              </a:rPr>
                              <m:t>1</m:t>
                            </m:r>
                          </m:sub>
                        </m:sSub>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0.7514−0.01</m:t>
                        </m:r>
                      </m:e>
                    </m:d>
                    <m:r>
                      <a:rPr lang="en-US" sz="1400" b="0" i="1" smtClean="0">
                        <a:latin typeface="Cambria Math" panose="02040503050406030204" pitchFamily="18" charset="0"/>
                      </a:rPr>
                      <m:t>=0.7414</m:t>
                    </m:r>
                  </m:oMath>
                </a14:m>
                <a:r>
                  <a:rPr lang="en-US" sz="1400" dirty="0"/>
                  <a:t> </a:t>
                </a:r>
              </a:p>
              <a:p>
                <a:endParaRPr lang="en-US" sz="1400" dirty="0"/>
              </a:p>
              <a:p>
                <a:endParaRPr lang="en-US" sz="1400" dirty="0"/>
              </a:p>
              <a:p>
                <a:r>
                  <a:rPr lang="en-US" sz="1400" b="1" i="1" dirty="0"/>
                  <a:t>How much does the output of </a:t>
                </a:r>
                <a14:m>
                  <m:oMath xmlns:m="http://schemas.openxmlformats.org/officeDocument/2006/math">
                    <m:d>
                      <m:dPr>
                        <m:ctrlPr>
                          <a:rPr lang="en-US" sz="1400" b="1" i="1" smtClean="0">
                            <a:latin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𝒐</m:t>
                            </m:r>
                          </m:e>
                          <m:sub>
                            <m:r>
                              <a:rPr lang="en-US" sz="1400" b="1" i="1" smtClean="0">
                                <a:latin typeface="Cambria Math" panose="02040503050406030204" pitchFamily="18" charset="0"/>
                              </a:rPr>
                              <m:t>𝟏</m:t>
                            </m:r>
                          </m:sub>
                        </m:sSub>
                      </m:e>
                    </m:d>
                  </m:oMath>
                </a14:m>
                <a:r>
                  <a:rPr lang="en-US" sz="1400" b="1" i="1" dirty="0"/>
                  <a:t> change with the respect to its total net input</a:t>
                </a:r>
                <a:r>
                  <a:rPr lang="en-US" sz="1400" b="1" dirty="0"/>
                  <a:t>?</a:t>
                </a:r>
              </a:p>
              <a:p>
                <a:r>
                  <a:rPr lang="en-US" sz="1400" dirty="0"/>
                  <a:t>If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𝑜</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1+</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𝑒</m:t>
                            </m:r>
                          </m:e>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b="0" i="1" smtClean="0">
                                    <a:latin typeface="Cambria Math" panose="02040503050406030204" pitchFamily="18" charset="0"/>
                                  </a:rPr>
                                  <m:t>1</m:t>
                                </m:r>
                              </m:sub>
                            </m:sSub>
                          </m:sup>
                        </m:sSup>
                      </m:den>
                    </m:f>
                  </m:oMath>
                </a14:m>
                <a:r>
                  <a:rPr lang="en-US" sz="1400" dirty="0"/>
                  <a:t> then,</a:t>
                </a:r>
              </a:p>
              <a:p>
                <a14:m>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i="1">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b="0" i="1" smtClean="0">
                                <a:latin typeface="Cambria Math" panose="02040503050406030204" pitchFamily="18" charset="0"/>
                              </a:rPr>
                              <m:t>1</m:t>
                            </m:r>
                          </m:sub>
                        </m:sSub>
                      </m:den>
                    </m:f>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𝑜</m:t>
                        </m:r>
                        <m:r>
                          <a:rPr lang="en-US" sz="1400" b="0" i="1" smtClean="0">
                            <a:latin typeface="Cambria Math" panose="02040503050406030204" pitchFamily="18" charset="0"/>
                          </a:rPr>
                          <m:t>1</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𝑜</m:t>
                            </m:r>
                            <m:r>
                              <a:rPr lang="en-US" sz="1400" b="0" i="1" smtClean="0">
                                <a:latin typeface="Cambria Math" panose="02040503050406030204" pitchFamily="18" charset="0"/>
                              </a:rPr>
                              <m:t>1</m:t>
                            </m:r>
                          </m:sub>
                        </m:sSub>
                      </m:e>
                    </m:d>
                    <m:r>
                      <a:rPr lang="en-US" sz="1400" b="0" i="1" smtClean="0">
                        <a:latin typeface="Cambria Math" panose="02040503050406030204" pitchFamily="18" charset="0"/>
                      </a:rPr>
                      <m:t>=0.7514 </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1−0.7514</m:t>
                        </m:r>
                      </m:e>
                    </m:d>
                    <m:r>
                      <a:rPr lang="en-US" sz="1400" b="0" i="1" smtClean="0">
                        <a:latin typeface="Cambria Math" panose="02040503050406030204" pitchFamily="18" charset="0"/>
                      </a:rPr>
                      <m:t>=0.1868</m:t>
                    </m:r>
                  </m:oMath>
                </a14:m>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b="1" i="1" dirty="0"/>
                  <a:t>How much does the total net input of </a:t>
                </a:r>
                <a14:m>
                  <m:oMath xmlns:m="http://schemas.openxmlformats.org/officeDocument/2006/math">
                    <m:d>
                      <m:dPr>
                        <m:ctrlPr>
                          <a:rPr lang="en-US" sz="1400" b="1" i="1" smtClean="0">
                            <a:latin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𝒐</m:t>
                            </m:r>
                          </m:e>
                          <m:sub>
                            <m:r>
                              <a:rPr lang="en-US" sz="1400" b="1" i="1" smtClean="0">
                                <a:latin typeface="Cambria Math" panose="02040503050406030204" pitchFamily="18" charset="0"/>
                              </a:rPr>
                              <m:t>𝟏</m:t>
                            </m:r>
                          </m:sub>
                        </m:sSub>
                      </m:e>
                    </m:d>
                  </m:oMath>
                </a14:m>
                <a:r>
                  <a:rPr lang="en-US" sz="1400" b="1" i="1" dirty="0"/>
                  <a:t> change with respect to </a:t>
                </a:r>
                <a14:m>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ea typeface="Cambria Math" panose="02040503050406030204" pitchFamily="18" charset="0"/>
                          </a:rPr>
                          <m:t>𝝎</m:t>
                        </m:r>
                      </m:e>
                      <m:sub>
                        <m:r>
                          <a:rPr lang="en-US" sz="1400" b="1" i="1" smtClean="0">
                            <a:latin typeface="Cambria Math" panose="02040503050406030204" pitchFamily="18" charset="0"/>
                          </a:rPr>
                          <m:t>𝟓</m:t>
                        </m:r>
                      </m:sub>
                    </m:sSub>
                    <m:r>
                      <a:rPr lang="en-US" sz="1400" b="1" i="1" smtClean="0">
                        <a:latin typeface="Cambria Math" panose="02040503050406030204" pitchFamily="18" charset="0"/>
                      </a:rPr>
                      <m:t>?</m:t>
                    </m:r>
                  </m:oMath>
                </a14:m>
                <a:endParaRPr lang="en-US" sz="1400" b="1" i="1" dirty="0"/>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5</m:t>
                        </m:r>
                      </m:sub>
                    </m:sSub>
                    <m:r>
                      <a:rPr lang="en-US" sz="1400" b="0" i="1" smtClean="0">
                        <a:latin typeface="Cambria Math" panose="02040503050406030204" pitchFamily="18" charset="0"/>
                        <a:ea typeface="Cambria Math" panose="02040503050406030204" pitchFamily="18" charset="0"/>
                      </a:rPr>
                      <m:t>𝜎</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6</m:t>
                        </m:r>
                      </m:sub>
                    </m:sSub>
                    <m:r>
                      <a:rPr lang="en-US" sz="1400" b="0" i="1" smtClean="0">
                        <a:latin typeface="Cambria Math" panose="02040503050406030204" pitchFamily="18" charset="0"/>
                        <a:ea typeface="Cambria Math" panose="02040503050406030204" pitchFamily="18" charset="0"/>
                      </a:rPr>
                      <m:t>𝜎</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2</m:t>
                        </m:r>
                      </m:sub>
                    </m:sSub>
                  </m:oMath>
                </a14:m>
                <a:r>
                  <a:rPr lang="en-US" sz="1400" b="1" i="1" dirty="0"/>
                  <a:t> </a:t>
                </a:r>
              </a:p>
              <a:p>
                <a14:m>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b="0" i="1" smtClean="0">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5</m:t>
                            </m:r>
                          </m:sub>
                        </m:sSub>
                      </m:den>
                    </m:f>
                    <m:r>
                      <a:rPr lang="en-US" sz="1400" b="0" i="1" smtClean="0">
                        <a:latin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h</m:t>
                        </m:r>
                        <m:r>
                          <a:rPr lang="en-US" sz="1400" b="0" i="1" smtClean="0">
                            <a:latin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5</m:t>
                            </m:r>
                          </m:sub>
                        </m:sSub>
                        <m:r>
                          <a:rPr lang="en-US" sz="1400" b="0" i="1" smtClean="0">
                            <a:latin typeface="Cambria Math" panose="02040503050406030204" pitchFamily="18" charset="0"/>
                            <a:ea typeface="Cambria Math" panose="02040503050406030204" pitchFamily="18" charset="0"/>
                          </a:rPr>
                          <m:t>)</m:t>
                        </m:r>
                      </m:e>
                      <m:sup>
                        <m:r>
                          <a:rPr lang="en-US" sz="1400" b="0" i="1" smtClean="0">
                            <a:latin typeface="Cambria Math" panose="02040503050406030204" pitchFamily="18" charset="0"/>
                            <a:ea typeface="Cambria Math" panose="02040503050406030204" pitchFamily="18" charset="0"/>
                          </a:rPr>
                          <m:t>1−1</m:t>
                        </m:r>
                      </m:sup>
                    </m:sSup>
                    <m:r>
                      <a:rPr lang="en-US" sz="1400" b="0" i="1" smtClean="0">
                        <a:latin typeface="Cambria Math" panose="02040503050406030204" pitchFamily="18" charset="0"/>
                        <a:ea typeface="Cambria Math" panose="02040503050406030204" pitchFamily="18" charset="0"/>
                      </a:rPr>
                      <m:t>+0+0=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h</m:t>
                        </m:r>
                        <m:r>
                          <a:rPr lang="en-US" sz="1400" b="0" i="1" smtClean="0">
                            <a:latin typeface="Cambria Math" panose="02040503050406030204" pitchFamily="18" charset="0"/>
                          </a:rPr>
                          <m:t>1</m:t>
                        </m:r>
                      </m:sub>
                    </m:sSub>
                    <m:r>
                      <a:rPr lang="en-US" sz="1400" b="0" i="1" smtClean="0">
                        <a:latin typeface="Cambria Math" panose="02040503050406030204" pitchFamily="18" charset="0"/>
                      </a:rPr>
                      <m:t>=0.5933</m:t>
                    </m:r>
                  </m:oMath>
                </a14:m>
                <a:endParaRPr lang="en-US" sz="1400" b="0" dirty="0"/>
              </a:p>
              <a:p>
                <a:endParaRPr lang="en-US" sz="1400" b="1" i="1" dirty="0"/>
              </a:p>
              <a:p>
                <a:r>
                  <a:rPr lang="en-US" sz="1400" b="1" i="1" dirty="0"/>
                  <a:t>THEN,</a:t>
                </a:r>
              </a:p>
              <a:p>
                <a14:m>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5</m:t>
                            </m:r>
                          </m:sub>
                        </m:sSub>
                      </m:den>
                    </m:f>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i="1">
                                <a:latin typeface="Cambria Math" panose="02040503050406030204" pitchFamily="18" charset="0"/>
                              </a:rPr>
                              <m:t>𝑜</m:t>
                            </m:r>
                            <m:r>
                              <a:rPr lang="en-US" sz="1400" i="1">
                                <a:latin typeface="Cambria Math" panose="02040503050406030204" pitchFamily="18" charset="0"/>
                              </a:rPr>
                              <m:t>1</m:t>
                            </m:r>
                          </m:sub>
                        </m:sSub>
                      </m:den>
                    </m:f>
                    <m:r>
                      <a:rPr lang="en-US" sz="140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i="1">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b="0" i="1" smtClean="0">
                                <a:latin typeface="Cambria Math" panose="02040503050406030204" pitchFamily="18" charset="0"/>
                              </a:rPr>
                              <m:t>1</m:t>
                            </m:r>
                          </m:sub>
                        </m:sSub>
                      </m:den>
                    </m:f>
                    <m:r>
                      <a:rPr lang="en-US" sz="1400" b="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b="0" i="1" smtClean="0">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5</m:t>
                            </m:r>
                          </m:sub>
                        </m:sSub>
                      </m:den>
                    </m:f>
                    <m:r>
                      <a:rPr lang="en-US" sz="1400" b="0" i="1" smtClean="0">
                        <a:latin typeface="Cambria Math" panose="02040503050406030204" pitchFamily="18" charset="0"/>
                      </a:rPr>
                      <m:t>=0.0822</m:t>
                    </m:r>
                  </m:oMath>
                </a14:m>
                <a:r>
                  <a:rPr lang="en-US" sz="1400" b="1" i="1" dirty="0"/>
                  <a:t> </a:t>
                </a:r>
              </a:p>
            </p:txBody>
          </p:sp>
        </mc:Choice>
        <mc:Fallback xmlns="">
          <p:sp>
            <p:nvSpPr>
              <p:cNvPr id="6" name="Rectangle 5">
                <a:extLst>
                  <a:ext uri="{FF2B5EF4-FFF2-40B4-BE49-F238E27FC236}">
                    <a16:creationId xmlns:a16="http://schemas.microsoft.com/office/drawing/2014/main" id="{FE3A47C6-B634-4443-97DF-787D4DF1DDAD}"/>
                  </a:ext>
                </a:extLst>
              </p:cNvPr>
              <p:cNvSpPr>
                <a:spLocks noRot="1" noChangeAspect="1" noMove="1" noResize="1" noEditPoints="1" noAdjustHandles="1" noChangeArrowheads="1" noChangeShapeType="1" noTextEdit="1"/>
              </p:cNvSpPr>
              <p:nvPr/>
            </p:nvSpPr>
            <p:spPr>
              <a:xfrm>
                <a:off x="6482292" y="20151"/>
                <a:ext cx="5448451" cy="6614888"/>
              </a:xfrm>
              <a:prstGeom prst="rect">
                <a:avLst/>
              </a:prstGeom>
              <a:blipFill>
                <a:blip r:embed="rId5"/>
                <a:stretch>
                  <a:fillRect l="-336" t="-18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779D726-1F0C-4DAA-A8E4-EE97C2EC08E5}"/>
              </a:ext>
            </a:extLst>
          </p:cNvPr>
          <p:cNvSpPr txBox="1"/>
          <p:nvPr/>
        </p:nvSpPr>
        <p:spPr>
          <a:xfrm flipH="1">
            <a:off x="3266634" y="1543670"/>
            <a:ext cx="1248215" cy="369332"/>
          </a:xfrm>
          <a:prstGeom prst="rect">
            <a:avLst/>
          </a:prstGeom>
          <a:noFill/>
        </p:spPr>
        <p:txBody>
          <a:bodyPr wrap="square" rtlCol="0">
            <a:spAutoFit/>
          </a:bodyPr>
          <a:lstStyle/>
          <a:p>
            <a:r>
              <a:rPr lang="en-US" u="sng" dirty="0">
                <a:solidFill>
                  <a:srgbClr val="FF0000"/>
                </a:solidFill>
              </a:rPr>
              <a:t>chain rules</a:t>
            </a:r>
          </a:p>
        </p:txBody>
      </p:sp>
      <p:sp>
        <p:nvSpPr>
          <p:cNvPr id="8" name="Rectangle 7">
            <a:extLst>
              <a:ext uri="{FF2B5EF4-FFF2-40B4-BE49-F238E27FC236}">
                <a16:creationId xmlns:a16="http://schemas.microsoft.com/office/drawing/2014/main" id="{39237E83-54F9-40D0-B7F4-8510FE9D582C}"/>
              </a:ext>
            </a:extLst>
          </p:cNvPr>
          <p:cNvSpPr/>
          <p:nvPr/>
        </p:nvSpPr>
        <p:spPr>
          <a:xfrm>
            <a:off x="1419225" y="1543670"/>
            <a:ext cx="4486275" cy="10598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67C29E96-EC24-4D02-A7D7-9C7D555256BA}"/>
              </a:ext>
            </a:extLst>
          </p:cNvPr>
          <p:cNvPicPr>
            <a:picLocks noChangeAspect="1"/>
          </p:cNvPicPr>
          <p:nvPr/>
        </p:nvPicPr>
        <p:blipFill rotWithShape="1">
          <a:blip r:embed="rId6"/>
          <a:srcRect b="32656"/>
          <a:stretch/>
        </p:blipFill>
        <p:spPr>
          <a:xfrm>
            <a:off x="6577012" y="3475678"/>
            <a:ext cx="4524375" cy="1244415"/>
          </a:xfrm>
          <a:prstGeom prst="rect">
            <a:avLst/>
          </a:prstGeom>
        </p:spPr>
      </p:pic>
    </p:spTree>
    <p:extLst>
      <p:ext uri="{BB962C8B-B14F-4D97-AF65-F5344CB8AC3E}">
        <p14:creationId xmlns:p14="http://schemas.microsoft.com/office/powerpoint/2010/main" val="4072943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5035C-78C2-4728-871E-D0C1F3D8892B}"/>
              </a:ext>
            </a:extLst>
          </p:cNvPr>
          <p:cNvPicPr>
            <a:picLocks noChangeAspect="1"/>
          </p:cNvPicPr>
          <p:nvPr/>
        </p:nvPicPr>
        <p:blipFill>
          <a:blip r:embed="rId2"/>
          <a:stretch>
            <a:fillRect/>
          </a:stretch>
        </p:blipFill>
        <p:spPr>
          <a:xfrm>
            <a:off x="117988" y="1780461"/>
            <a:ext cx="6096000" cy="2810029"/>
          </a:xfrm>
          <a:prstGeom prst="rect">
            <a:avLst/>
          </a:prstGeom>
        </p:spPr>
      </p:pic>
      <p:sp>
        <p:nvSpPr>
          <p:cNvPr id="3" name="Rectangle 2">
            <a:extLst>
              <a:ext uri="{FF2B5EF4-FFF2-40B4-BE49-F238E27FC236}">
                <a16:creationId xmlns:a16="http://schemas.microsoft.com/office/drawing/2014/main" id="{68DFECA9-A88E-494F-9ACE-C03A198D5157}"/>
              </a:ext>
            </a:extLst>
          </p:cNvPr>
          <p:cNvSpPr/>
          <p:nvPr/>
        </p:nvSpPr>
        <p:spPr>
          <a:xfrm>
            <a:off x="117988" y="210074"/>
            <a:ext cx="6096000" cy="1200329"/>
          </a:xfrm>
          <a:prstGeom prst="rect">
            <a:avLst/>
          </a:prstGeom>
        </p:spPr>
        <p:txBody>
          <a:bodyPr>
            <a:spAutoFit/>
          </a:bodyPr>
          <a:lstStyle/>
          <a:p>
            <a:pPr algn="just"/>
            <a:r>
              <a:rPr lang="en-US" b="1" dirty="0"/>
              <a:t>The Backwards Pass</a:t>
            </a:r>
            <a:endParaRPr lang="en-US" b="0" i="0" dirty="0">
              <a:solidFill>
                <a:srgbClr val="444444"/>
              </a:solidFill>
              <a:effectLst/>
              <a:latin typeface="proxima-nova-1"/>
            </a:endParaRPr>
          </a:p>
          <a:p>
            <a:pPr algn="just"/>
            <a:r>
              <a:rPr lang="en-US" b="0" i="0" dirty="0">
                <a:solidFill>
                  <a:srgbClr val="444444"/>
                </a:solidFill>
                <a:effectLst/>
                <a:latin typeface="proxima-nova-1"/>
              </a:rPr>
              <a:t>The goal of backpropagation is to optimize the weights so that the neural network can learn how to correctly map arbitrary inputs to outputs.</a:t>
            </a:r>
            <a:endParaRPr lang="en-US" dirty="0"/>
          </a:p>
        </p:txBody>
      </p:sp>
      <p:pic>
        <p:nvPicPr>
          <p:cNvPr id="4" name="Picture 3">
            <a:extLst>
              <a:ext uri="{FF2B5EF4-FFF2-40B4-BE49-F238E27FC236}">
                <a16:creationId xmlns:a16="http://schemas.microsoft.com/office/drawing/2014/main" id="{49BA66C9-96A1-4C74-A4C5-3C7AB3808BA9}"/>
              </a:ext>
            </a:extLst>
          </p:cNvPr>
          <p:cNvPicPr>
            <a:picLocks noChangeAspect="1"/>
          </p:cNvPicPr>
          <p:nvPr/>
        </p:nvPicPr>
        <p:blipFill>
          <a:blip r:embed="rId3"/>
          <a:stretch>
            <a:fillRect/>
          </a:stretch>
        </p:blipFill>
        <p:spPr>
          <a:xfrm>
            <a:off x="1530380" y="1889115"/>
            <a:ext cx="4162425" cy="714375"/>
          </a:xfrm>
          <a:prstGeom prst="rect">
            <a:avLst/>
          </a:prstGeom>
        </p:spPr>
      </p:pic>
      <p:pic>
        <p:nvPicPr>
          <p:cNvPr id="5" name="Picture 4">
            <a:extLst>
              <a:ext uri="{FF2B5EF4-FFF2-40B4-BE49-F238E27FC236}">
                <a16:creationId xmlns:a16="http://schemas.microsoft.com/office/drawing/2014/main" id="{9CADD2A0-395A-411F-8ED1-7D3EE7030B51}"/>
              </a:ext>
            </a:extLst>
          </p:cNvPr>
          <p:cNvPicPr>
            <a:picLocks noChangeAspect="1"/>
          </p:cNvPicPr>
          <p:nvPr/>
        </p:nvPicPr>
        <p:blipFill>
          <a:blip r:embed="rId4"/>
          <a:stretch>
            <a:fillRect/>
          </a:stretch>
        </p:blipFill>
        <p:spPr>
          <a:xfrm>
            <a:off x="117988" y="4968885"/>
            <a:ext cx="6096000" cy="740115"/>
          </a:xfrm>
          <a:prstGeom prst="rect">
            <a:avLst/>
          </a:prstGeom>
        </p:spPr>
      </p:pic>
      <p:sp>
        <p:nvSpPr>
          <p:cNvPr id="7" name="TextBox 6">
            <a:extLst>
              <a:ext uri="{FF2B5EF4-FFF2-40B4-BE49-F238E27FC236}">
                <a16:creationId xmlns:a16="http://schemas.microsoft.com/office/drawing/2014/main" id="{6779D726-1F0C-4DAA-A8E4-EE97C2EC08E5}"/>
              </a:ext>
            </a:extLst>
          </p:cNvPr>
          <p:cNvSpPr txBox="1"/>
          <p:nvPr/>
        </p:nvSpPr>
        <p:spPr>
          <a:xfrm flipH="1">
            <a:off x="3266634" y="1543670"/>
            <a:ext cx="1248215" cy="369332"/>
          </a:xfrm>
          <a:prstGeom prst="rect">
            <a:avLst/>
          </a:prstGeom>
          <a:noFill/>
        </p:spPr>
        <p:txBody>
          <a:bodyPr wrap="square" rtlCol="0">
            <a:spAutoFit/>
          </a:bodyPr>
          <a:lstStyle/>
          <a:p>
            <a:r>
              <a:rPr lang="en-US" u="sng" dirty="0">
                <a:solidFill>
                  <a:srgbClr val="FF0000"/>
                </a:solidFill>
              </a:rPr>
              <a:t>chain rules</a:t>
            </a:r>
          </a:p>
        </p:txBody>
      </p:sp>
      <p:sp>
        <p:nvSpPr>
          <p:cNvPr id="8" name="Rectangle 7">
            <a:extLst>
              <a:ext uri="{FF2B5EF4-FFF2-40B4-BE49-F238E27FC236}">
                <a16:creationId xmlns:a16="http://schemas.microsoft.com/office/drawing/2014/main" id="{39237E83-54F9-40D0-B7F4-8510FE9D582C}"/>
              </a:ext>
            </a:extLst>
          </p:cNvPr>
          <p:cNvSpPr/>
          <p:nvPr/>
        </p:nvSpPr>
        <p:spPr>
          <a:xfrm>
            <a:off x="1419225" y="1543670"/>
            <a:ext cx="4486275" cy="10598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AutoShape 2" descr="\frac{\partial E_{total}}{\partial w_{5}} = -(target_{o1} - out_{o1}) * out_{o1}(1 - out_{o1}) * out_{h1}">
            <a:extLst>
              <a:ext uri="{FF2B5EF4-FFF2-40B4-BE49-F238E27FC236}">
                <a16:creationId xmlns:a16="http://schemas.microsoft.com/office/drawing/2014/main" id="{0C4EB483-97E8-40A6-BE85-527BE21947BB}"/>
              </a:ext>
            </a:extLst>
          </p:cNvPr>
          <p:cNvSpPr>
            <a:spLocks noChangeAspect="1" noChangeArrowheads="1"/>
          </p:cNvSpPr>
          <p:nvPr/>
        </p:nvSpPr>
        <p:spPr bwMode="auto">
          <a:xfrm>
            <a:off x="76200" y="-15875"/>
            <a:ext cx="3581400" cy="2190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5A239EAD-8D20-40CE-A703-0F7E49FADD6F}"/>
              </a:ext>
            </a:extLst>
          </p:cNvPr>
          <p:cNvPicPr>
            <a:picLocks noChangeAspect="1"/>
          </p:cNvPicPr>
          <p:nvPr/>
        </p:nvPicPr>
        <p:blipFill>
          <a:blip r:embed="rId5"/>
          <a:stretch>
            <a:fillRect/>
          </a:stretch>
        </p:blipFill>
        <p:spPr>
          <a:xfrm>
            <a:off x="7021020" y="136704"/>
            <a:ext cx="4574080" cy="3993645"/>
          </a:xfrm>
          <a:prstGeom prst="rect">
            <a:avLst/>
          </a:prstGeom>
        </p:spPr>
      </p:pic>
      <p:pic>
        <p:nvPicPr>
          <p:cNvPr id="14" name="Picture 13">
            <a:extLst>
              <a:ext uri="{FF2B5EF4-FFF2-40B4-BE49-F238E27FC236}">
                <a16:creationId xmlns:a16="http://schemas.microsoft.com/office/drawing/2014/main" id="{362E8B13-3BEA-463A-AD2D-E05B8F7A978E}"/>
              </a:ext>
            </a:extLst>
          </p:cNvPr>
          <p:cNvPicPr>
            <a:picLocks noChangeAspect="1"/>
          </p:cNvPicPr>
          <p:nvPr/>
        </p:nvPicPr>
        <p:blipFill>
          <a:blip r:embed="rId6"/>
          <a:stretch>
            <a:fillRect/>
          </a:stretch>
        </p:blipFill>
        <p:spPr>
          <a:xfrm>
            <a:off x="7021020" y="4093178"/>
            <a:ext cx="4574080" cy="2556490"/>
          </a:xfrm>
          <a:prstGeom prst="rect">
            <a:avLst/>
          </a:prstGeom>
        </p:spPr>
      </p:pic>
    </p:spTree>
    <p:extLst>
      <p:ext uri="{BB962C8B-B14F-4D97-AF65-F5344CB8AC3E}">
        <p14:creationId xmlns:p14="http://schemas.microsoft.com/office/powerpoint/2010/main" val="76474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138689-C6D7-4C23-B1CA-A3E1D0203BFB}"/>
              </a:ext>
            </a:extLst>
          </p:cNvPr>
          <p:cNvPicPr>
            <a:picLocks noChangeAspect="1"/>
          </p:cNvPicPr>
          <p:nvPr/>
        </p:nvPicPr>
        <p:blipFill>
          <a:blip r:embed="rId2"/>
          <a:stretch>
            <a:fillRect/>
          </a:stretch>
        </p:blipFill>
        <p:spPr>
          <a:xfrm>
            <a:off x="1876425" y="1638300"/>
            <a:ext cx="8439150" cy="4857750"/>
          </a:xfrm>
          <a:prstGeom prst="rect">
            <a:avLst/>
          </a:prstGeom>
        </p:spPr>
      </p:pic>
    </p:spTree>
    <p:extLst>
      <p:ext uri="{BB962C8B-B14F-4D97-AF65-F5344CB8AC3E}">
        <p14:creationId xmlns:p14="http://schemas.microsoft.com/office/powerpoint/2010/main" val="894999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5035C-78C2-4728-871E-D0C1F3D8892B}"/>
              </a:ext>
            </a:extLst>
          </p:cNvPr>
          <p:cNvPicPr>
            <a:picLocks noChangeAspect="1"/>
          </p:cNvPicPr>
          <p:nvPr/>
        </p:nvPicPr>
        <p:blipFill>
          <a:blip r:embed="rId2"/>
          <a:stretch>
            <a:fillRect/>
          </a:stretch>
        </p:blipFill>
        <p:spPr>
          <a:xfrm>
            <a:off x="117988" y="1780461"/>
            <a:ext cx="6096000" cy="2810029"/>
          </a:xfrm>
          <a:prstGeom prst="rect">
            <a:avLst/>
          </a:prstGeom>
        </p:spPr>
      </p:pic>
      <p:sp>
        <p:nvSpPr>
          <p:cNvPr id="3" name="Rectangle 2">
            <a:extLst>
              <a:ext uri="{FF2B5EF4-FFF2-40B4-BE49-F238E27FC236}">
                <a16:creationId xmlns:a16="http://schemas.microsoft.com/office/drawing/2014/main" id="{68DFECA9-A88E-494F-9ACE-C03A198D5157}"/>
              </a:ext>
            </a:extLst>
          </p:cNvPr>
          <p:cNvSpPr/>
          <p:nvPr/>
        </p:nvSpPr>
        <p:spPr>
          <a:xfrm>
            <a:off x="117988" y="210074"/>
            <a:ext cx="6096000" cy="1200329"/>
          </a:xfrm>
          <a:prstGeom prst="rect">
            <a:avLst/>
          </a:prstGeom>
        </p:spPr>
        <p:txBody>
          <a:bodyPr>
            <a:spAutoFit/>
          </a:bodyPr>
          <a:lstStyle/>
          <a:p>
            <a:pPr algn="just"/>
            <a:r>
              <a:rPr lang="en-US" b="1" dirty="0"/>
              <a:t>The Backwards Pass</a:t>
            </a:r>
            <a:endParaRPr lang="en-US" b="0" i="0" dirty="0">
              <a:solidFill>
                <a:srgbClr val="444444"/>
              </a:solidFill>
              <a:effectLst/>
              <a:latin typeface="proxima-nova-1"/>
            </a:endParaRPr>
          </a:p>
          <a:p>
            <a:pPr algn="just"/>
            <a:r>
              <a:rPr lang="en-US" b="0" i="0" dirty="0">
                <a:solidFill>
                  <a:srgbClr val="444444"/>
                </a:solidFill>
                <a:effectLst/>
                <a:latin typeface="proxima-nova-1"/>
              </a:rPr>
              <a:t>The goal of backpropagation is to optimize the weights so that the neural network can learn how to correctly map arbitrary inputs to outputs.</a:t>
            </a:r>
            <a:endParaRPr lang="en-US" dirty="0"/>
          </a:p>
        </p:txBody>
      </p:sp>
      <p:pic>
        <p:nvPicPr>
          <p:cNvPr id="4" name="Picture 3">
            <a:extLst>
              <a:ext uri="{FF2B5EF4-FFF2-40B4-BE49-F238E27FC236}">
                <a16:creationId xmlns:a16="http://schemas.microsoft.com/office/drawing/2014/main" id="{49BA66C9-96A1-4C74-A4C5-3C7AB3808BA9}"/>
              </a:ext>
            </a:extLst>
          </p:cNvPr>
          <p:cNvPicPr>
            <a:picLocks noChangeAspect="1"/>
          </p:cNvPicPr>
          <p:nvPr/>
        </p:nvPicPr>
        <p:blipFill>
          <a:blip r:embed="rId3"/>
          <a:stretch>
            <a:fillRect/>
          </a:stretch>
        </p:blipFill>
        <p:spPr>
          <a:xfrm>
            <a:off x="1530380" y="1889115"/>
            <a:ext cx="4162425" cy="714375"/>
          </a:xfrm>
          <a:prstGeom prst="rect">
            <a:avLst/>
          </a:prstGeom>
        </p:spPr>
      </p:pic>
      <p:pic>
        <p:nvPicPr>
          <p:cNvPr id="5" name="Picture 4">
            <a:extLst>
              <a:ext uri="{FF2B5EF4-FFF2-40B4-BE49-F238E27FC236}">
                <a16:creationId xmlns:a16="http://schemas.microsoft.com/office/drawing/2014/main" id="{9CADD2A0-395A-411F-8ED1-7D3EE7030B51}"/>
              </a:ext>
            </a:extLst>
          </p:cNvPr>
          <p:cNvPicPr>
            <a:picLocks noChangeAspect="1"/>
          </p:cNvPicPr>
          <p:nvPr/>
        </p:nvPicPr>
        <p:blipFill>
          <a:blip r:embed="rId4"/>
          <a:stretch>
            <a:fillRect/>
          </a:stretch>
        </p:blipFill>
        <p:spPr>
          <a:xfrm>
            <a:off x="117988" y="4968885"/>
            <a:ext cx="6096000" cy="740115"/>
          </a:xfrm>
          <a:prstGeom prst="rect">
            <a:avLst/>
          </a:prstGeom>
        </p:spPr>
      </p:pic>
      <p:sp>
        <p:nvSpPr>
          <p:cNvPr id="7" name="TextBox 6">
            <a:extLst>
              <a:ext uri="{FF2B5EF4-FFF2-40B4-BE49-F238E27FC236}">
                <a16:creationId xmlns:a16="http://schemas.microsoft.com/office/drawing/2014/main" id="{6779D726-1F0C-4DAA-A8E4-EE97C2EC08E5}"/>
              </a:ext>
            </a:extLst>
          </p:cNvPr>
          <p:cNvSpPr txBox="1"/>
          <p:nvPr/>
        </p:nvSpPr>
        <p:spPr>
          <a:xfrm flipH="1">
            <a:off x="3266634" y="1543670"/>
            <a:ext cx="1248215" cy="369332"/>
          </a:xfrm>
          <a:prstGeom prst="rect">
            <a:avLst/>
          </a:prstGeom>
          <a:noFill/>
        </p:spPr>
        <p:txBody>
          <a:bodyPr wrap="square" rtlCol="0">
            <a:spAutoFit/>
          </a:bodyPr>
          <a:lstStyle/>
          <a:p>
            <a:r>
              <a:rPr lang="en-US" u="sng" dirty="0">
                <a:solidFill>
                  <a:srgbClr val="FF0000"/>
                </a:solidFill>
              </a:rPr>
              <a:t>chain rules</a:t>
            </a:r>
          </a:p>
        </p:txBody>
      </p:sp>
      <p:sp>
        <p:nvSpPr>
          <p:cNvPr id="8" name="Rectangle 7">
            <a:extLst>
              <a:ext uri="{FF2B5EF4-FFF2-40B4-BE49-F238E27FC236}">
                <a16:creationId xmlns:a16="http://schemas.microsoft.com/office/drawing/2014/main" id="{39237E83-54F9-40D0-B7F4-8510FE9D582C}"/>
              </a:ext>
            </a:extLst>
          </p:cNvPr>
          <p:cNvSpPr/>
          <p:nvPr/>
        </p:nvSpPr>
        <p:spPr>
          <a:xfrm>
            <a:off x="1419225" y="1543670"/>
            <a:ext cx="4486275" cy="10598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72A2BA-C0A4-4C6F-8CB3-79AE310056E7}"/>
                  </a:ext>
                </a:extLst>
              </p:cNvPr>
              <p:cNvSpPr/>
              <p:nvPr/>
            </p:nvSpPr>
            <p:spPr>
              <a:xfrm>
                <a:off x="6413500" y="490835"/>
                <a:ext cx="5660512" cy="3861763"/>
              </a:xfrm>
              <a:prstGeom prst="rect">
                <a:avLst/>
              </a:prstGeom>
            </p:spPr>
            <p:txBody>
              <a:bodyPr wrap="square">
                <a:spAutoFit/>
              </a:bodyPr>
              <a:lstStyle/>
              <a:p>
                <a:pPr algn="just"/>
                <a:r>
                  <a:rPr lang="en-US" b="0" i="0" dirty="0">
                    <a:solidFill>
                      <a:srgbClr val="444444"/>
                    </a:solidFill>
                    <a:effectLst/>
                    <a:latin typeface="proxima-nova-1"/>
                  </a:rPr>
                  <a:t>To decrease the error, we then subtract this value from the current weight (optionally multiplied by some learning rate, eta, which we’ll set to 0.5):</a:t>
                </a:r>
              </a:p>
              <a:p>
                <a:pPr algn="just"/>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5</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5</m:t>
                            </m:r>
                          </m:sub>
                        </m:sSub>
                      </m:den>
                    </m:f>
                    <m:r>
                      <a:rPr lang="en-US" b="0" i="1" smtClean="0">
                        <a:latin typeface="Cambria Math" panose="02040503050406030204" pitchFamily="18" charset="0"/>
                      </a:rPr>
                      <m:t>=0.4 −0.5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0.0822</m:t>
                    </m:r>
                    <m:r>
                      <a:rPr lang="en-US" b="0" i="1" smtClean="0">
                        <a:latin typeface="Cambria Math" panose="02040503050406030204" pitchFamily="18" charset="0"/>
                      </a:rPr>
                      <m:t>=0.3589</m:t>
                    </m:r>
                  </m:oMath>
                </a14:m>
                <a:r>
                  <a:rPr lang="en-US" dirty="0"/>
                  <a:t> </a:t>
                </a:r>
              </a:p>
              <a:p>
                <a:pPr algn="just"/>
                <a:endParaRPr lang="en-US" dirty="0"/>
              </a:p>
              <a:p>
                <a:pPr algn="just"/>
                <a:endParaRPr lang="en-US" dirty="0"/>
              </a:p>
              <a:p>
                <a:pPr algn="just"/>
                <a:endParaRPr lang="en-US" dirty="0"/>
              </a:p>
              <a:p>
                <a:pPr algn="just"/>
                <a:endParaRPr lang="en-US" dirty="0"/>
              </a:p>
              <a:p>
                <a:pPr algn="just"/>
                <a:endParaRPr lang="en-US" dirty="0"/>
              </a:p>
              <a:p>
                <a:pPr algn="just"/>
                <a:r>
                  <a:rPr lang="en-US" i="1" dirty="0"/>
                  <a:t>Then,</a:t>
                </a:r>
              </a:p>
              <a:p>
                <a:pPr algn="just"/>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6</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i="1" dirty="0"/>
                  <a:t> 0.4087</a:t>
                </a:r>
              </a:p>
              <a:p>
                <a:pPr algn="just"/>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7</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i="1" dirty="0"/>
                  <a:t> 0.5113</a:t>
                </a:r>
              </a:p>
              <a:p>
                <a:pPr algn="just"/>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8</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i="1" dirty="0"/>
                  <a:t> 0.5614</a:t>
                </a:r>
              </a:p>
            </p:txBody>
          </p:sp>
        </mc:Choice>
        <mc:Fallback xmlns="">
          <p:sp>
            <p:nvSpPr>
              <p:cNvPr id="6" name="Rectangle 5">
                <a:extLst>
                  <a:ext uri="{FF2B5EF4-FFF2-40B4-BE49-F238E27FC236}">
                    <a16:creationId xmlns:a16="http://schemas.microsoft.com/office/drawing/2014/main" id="{3D72A2BA-C0A4-4C6F-8CB3-79AE310056E7}"/>
                  </a:ext>
                </a:extLst>
              </p:cNvPr>
              <p:cNvSpPr>
                <a:spLocks noRot="1" noChangeAspect="1" noMove="1" noResize="1" noEditPoints="1" noAdjustHandles="1" noChangeArrowheads="1" noChangeShapeType="1" noTextEdit="1"/>
              </p:cNvSpPr>
              <p:nvPr/>
            </p:nvSpPr>
            <p:spPr>
              <a:xfrm>
                <a:off x="6413500" y="490835"/>
                <a:ext cx="5660512" cy="3861763"/>
              </a:xfrm>
              <a:prstGeom prst="rect">
                <a:avLst/>
              </a:prstGeom>
              <a:blipFill>
                <a:blip r:embed="rId5"/>
                <a:stretch>
                  <a:fillRect l="-861" t="-948" r="-861" b="-158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FC8EF32-F93A-4841-8E94-93EB9585FFC0}"/>
              </a:ext>
            </a:extLst>
          </p:cNvPr>
          <p:cNvPicPr>
            <a:picLocks noChangeAspect="1"/>
          </p:cNvPicPr>
          <p:nvPr/>
        </p:nvPicPr>
        <p:blipFill>
          <a:blip r:embed="rId6"/>
          <a:stretch>
            <a:fillRect/>
          </a:stretch>
        </p:blipFill>
        <p:spPr>
          <a:xfrm>
            <a:off x="6413500" y="1913002"/>
            <a:ext cx="5660512" cy="1085796"/>
          </a:xfrm>
          <a:prstGeom prst="rect">
            <a:avLst/>
          </a:prstGeom>
        </p:spPr>
      </p:pic>
      <p:sp>
        <p:nvSpPr>
          <p:cNvPr id="15" name="AutoShape 2" descr="w_6">
            <a:extLst>
              <a:ext uri="{FF2B5EF4-FFF2-40B4-BE49-F238E27FC236}">
                <a16:creationId xmlns:a16="http://schemas.microsoft.com/office/drawing/2014/main" id="{E3A0FEC6-018D-41E5-B2F0-4BD6F5E0D4F4}"/>
              </a:ext>
            </a:extLst>
          </p:cNvPr>
          <p:cNvSpPr>
            <a:spLocks noChangeAspect="1" noChangeArrowheads="1"/>
          </p:cNvSpPr>
          <p:nvPr/>
        </p:nvSpPr>
        <p:spPr bwMode="auto">
          <a:xfrm>
            <a:off x="3209925" y="-84138"/>
            <a:ext cx="171450" cy="95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47264896-4391-4CEC-9DA3-A3531C4F5E29}"/>
              </a:ext>
            </a:extLst>
          </p:cNvPr>
          <p:cNvSpPr/>
          <p:nvPr/>
        </p:nvSpPr>
        <p:spPr>
          <a:xfrm>
            <a:off x="6413500" y="4667695"/>
            <a:ext cx="5660512" cy="1477328"/>
          </a:xfrm>
          <a:prstGeom prst="rect">
            <a:avLst/>
          </a:prstGeom>
        </p:spPr>
        <p:txBody>
          <a:bodyPr wrap="square">
            <a:spAutoFit/>
          </a:bodyPr>
          <a:lstStyle/>
          <a:p>
            <a:pPr algn="just"/>
            <a:r>
              <a:rPr lang="en-US" b="0" i="0" dirty="0">
                <a:solidFill>
                  <a:srgbClr val="444444"/>
                </a:solidFill>
                <a:effectLst/>
                <a:latin typeface="proxima-nova-1"/>
              </a:rPr>
              <a:t>We perform the actual updates in the neural network </a:t>
            </a:r>
            <a:r>
              <a:rPr lang="en-US" b="0" i="1" dirty="0">
                <a:solidFill>
                  <a:srgbClr val="444444"/>
                </a:solidFill>
                <a:effectLst/>
                <a:latin typeface="proxima-nova-1"/>
              </a:rPr>
              <a:t>after </a:t>
            </a:r>
            <a:r>
              <a:rPr lang="en-US" b="0" i="0" dirty="0">
                <a:solidFill>
                  <a:srgbClr val="444444"/>
                </a:solidFill>
                <a:effectLst/>
                <a:latin typeface="proxima-nova-1"/>
              </a:rPr>
              <a:t>we have the new weights leading into the hidden layer neurons (</a:t>
            </a:r>
            <a:r>
              <a:rPr lang="en-US" b="0" i="0" dirty="0" err="1">
                <a:solidFill>
                  <a:srgbClr val="444444"/>
                </a:solidFill>
                <a:effectLst/>
                <a:latin typeface="proxima-nova-1"/>
              </a:rPr>
              <a:t>ie</a:t>
            </a:r>
            <a:r>
              <a:rPr lang="en-US" b="0" i="0" dirty="0">
                <a:solidFill>
                  <a:srgbClr val="444444"/>
                </a:solidFill>
                <a:effectLst/>
                <a:latin typeface="proxima-nova-1"/>
              </a:rPr>
              <a:t>, we use the original weights, not the updated weights, when we continue the backpropagation algorithm below).</a:t>
            </a:r>
            <a:endParaRPr lang="en-US" dirty="0"/>
          </a:p>
        </p:txBody>
      </p:sp>
    </p:spTree>
    <p:extLst>
      <p:ext uri="{BB962C8B-B14F-4D97-AF65-F5344CB8AC3E}">
        <p14:creationId xmlns:p14="http://schemas.microsoft.com/office/powerpoint/2010/main" val="345896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5DF4BF0-223F-4490-8D0F-0678061BE4F7}"/>
                  </a:ext>
                </a:extLst>
              </p:cNvPr>
              <p:cNvSpPr/>
              <p:nvPr/>
            </p:nvSpPr>
            <p:spPr>
              <a:xfrm>
                <a:off x="117988" y="210074"/>
                <a:ext cx="6096000" cy="923330"/>
              </a:xfrm>
              <a:prstGeom prst="rect">
                <a:avLst/>
              </a:prstGeom>
            </p:spPr>
            <p:txBody>
              <a:bodyPr>
                <a:spAutoFit/>
              </a:bodyPr>
              <a:lstStyle/>
              <a:p>
                <a:pPr algn="just"/>
                <a:r>
                  <a:rPr lang="en-US" b="1" dirty="0"/>
                  <a:t>The Hidden Layer</a:t>
                </a:r>
                <a:endParaRPr lang="en-US" b="0" i="0" dirty="0">
                  <a:solidFill>
                    <a:srgbClr val="444444"/>
                  </a:solidFill>
                  <a:effectLst/>
                  <a:latin typeface="proxima-nova-1"/>
                </a:endParaRPr>
              </a:p>
              <a:p>
                <a:pPr algn="just"/>
                <a:r>
                  <a:rPr lang="en-US" b="0" i="0" dirty="0">
                    <a:solidFill>
                      <a:srgbClr val="444444"/>
                    </a:solidFill>
                    <a:effectLst/>
                    <a:latin typeface="proxima-nova-1"/>
                  </a:rPr>
                  <a:t>Backwards pass must be completed by calculating new values for </a:t>
                </a:r>
                <a14:m>
                  <m:oMath xmlns:m="http://schemas.openxmlformats.org/officeDocument/2006/math">
                    <m:sSub>
                      <m:sSubPr>
                        <m:ctrlPr>
                          <a:rPr lang="en-US" b="0" i="1" smtClean="0">
                            <a:solidFill>
                              <a:srgbClr val="444444"/>
                            </a:solidFill>
                            <a:effectLst/>
                            <a:latin typeface="Cambria Math" panose="02040503050406030204" pitchFamily="18" charset="0"/>
                          </a:rPr>
                        </m:ctrlPr>
                      </m:sSubPr>
                      <m:e>
                        <m:r>
                          <a:rPr lang="en-US" b="0" i="1" smtClean="0">
                            <a:solidFill>
                              <a:srgbClr val="444444"/>
                            </a:solidFill>
                            <a:effectLst/>
                            <a:latin typeface="Cambria Math" panose="02040503050406030204" pitchFamily="18" charset="0"/>
                          </a:rPr>
                          <m:t>𝑤</m:t>
                        </m:r>
                      </m:e>
                      <m:sub>
                        <m:r>
                          <a:rPr lang="en-US" b="0" i="1" smtClean="0">
                            <a:solidFill>
                              <a:srgbClr val="444444"/>
                            </a:solidFill>
                            <a:effectLst/>
                            <a:latin typeface="Cambria Math" panose="02040503050406030204" pitchFamily="18" charset="0"/>
                          </a:rPr>
                          <m:t>1</m:t>
                        </m:r>
                      </m:sub>
                    </m:sSub>
                    <m:r>
                      <a:rPr lang="en-US" b="0" i="1" smtClean="0">
                        <a:solidFill>
                          <a:srgbClr val="444444"/>
                        </a:solidFill>
                        <a:effectLst/>
                        <a:latin typeface="Cambria Math" panose="02040503050406030204" pitchFamily="18" charset="0"/>
                      </a:rPr>
                      <m:t>,</m:t>
                    </m:r>
                    <m:sSub>
                      <m:sSubPr>
                        <m:ctrlPr>
                          <a:rPr lang="en-US" b="0" i="1" smtClean="0">
                            <a:solidFill>
                              <a:srgbClr val="444444"/>
                            </a:solidFill>
                            <a:effectLst/>
                            <a:latin typeface="Cambria Math" panose="02040503050406030204" pitchFamily="18" charset="0"/>
                          </a:rPr>
                        </m:ctrlPr>
                      </m:sSubPr>
                      <m:e>
                        <m:r>
                          <a:rPr lang="en-US" b="0" i="1" smtClean="0">
                            <a:solidFill>
                              <a:srgbClr val="444444"/>
                            </a:solidFill>
                            <a:effectLst/>
                            <a:latin typeface="Cambria Math" panose="02040503050406030204" pitchFamily="18" charset="0"/>
                          </a:rPr>
                          <m:t>𝑤</m:t>
                        </m:r>
                      </m:e>
                      <m:sub>
                        <m:r>
                          <a:rPr lang="en-US" b="0" i="1" smtClean="0">
                            <a:solidFill>
                              <a:srgbClr val="444444"/>
                            </a:solidFill>
                            <a:effectLst/>
                            <a:latin typeface="Cambria Math" panose="02040503050406030204" pitchFamily="18" charset="0"/>
                          </a:rPr>
                          <m:t>2</m:t>
                        </m:r>
                      </m:sub>
                    </m:sSub>
                    <m:r>
                      <a:rPr lang="en-US" b="0" i="1" smtClean="0">
                        <a:solidFill>
                          <a:srgbClr val="444444"/>
                        </a:solidFill>
                        <a:effectLst/>
                        <a:latin typeface="Cambria Math" panose="02040503050406030204" pitchFamily="18" charset="0"/>
                      </a:rPr>
                      <m:t>,</m:t>
                    </m:r>
                    <m:sSub>
                      <m:sSubPr>
                        <m:ctrlPr>
                          <a:rPr lang="en-US" b="0" i="1" smtClean="0">
                            <a:solidFill>
                              <a:srgbClr val="444444"/>
                            </a:solidFill>
                            <a:effectLst/>
                            <a:latin typeface="Cambria Math" panose="02040503050406030204" pitchFamily="18" charset="0"/>
                          </a:rPr>
                        </m:ctrlPr>
                      </m:sSubPr>
                      <m:e>
                        <m:r>
                          <a:rPr lang="en-US" b="0" i="1" smtClean="0">
                            <a:solidFill>
                              <a:srgbClr val="444444"/>
                            </a:solidFill>
                            <a:effectLst/>
                            <a:latin typeface="Cambria Math" panose="02040503050406030204" pitchFamily="18" charset="0"/>
                          </a:rPr>
                          <m:t>𝑤</m:t>
                        </m:r>
                      </m:e>
                      <m:sub>
                        <m:r>
                          <a:rPr lang="en-US" b="0" i="1" smtClean="0">
                            <a:solidFill>
                              <a:srgbClr val="444444"/>
                            </a:solidFill>
                            <a:effectLst/>
                            <a:latin typeface="Cambria Math" panose="02040503050406030204" pitchFamily="18" charset="0"/>
                          </a:rPr>
                          <m:t>3</m:t>
                        </m:r>
                      </m:sub>
                    </m:sSub>
                    <m:r>
                      <a:rPr lang="en-US" b="0" i="1" smtClean="0">
                        <a:solidFill>
                          <a:srgbClr val="444444"/>
                        </a:solidFill>
                        <a:effectLst/>
                        <a:latin typeface="Cambria Math" panose="02040503050406030204" pitchFamily="18" charset="0"/>
                      </a:rPr>
                      <m:t> </m:t>
                    </m:r>
                    <m:r>
                      <a:rPr lang="en-US" b="0" i="1" smtClean="0">
                        <a:solidFill>
                          <a:srgbClr val="444444"/>
                        </a:solidFill>
                        <a:effectLst/>
                        <a:latin typeface="Cambria Math" panose="02040503050406030204" pitchFamily="18" charset="0"/>
                      </a:rPr>
                      <m:t>𝑎𝑛𝑑</m:t>
                    </m:r>
                    <m:sSub>
                      <m:sSubPr>
                        <m:ctrlPr>
                          <a:rPr lang="en-US" b="0" i="1" smtClean="0">
                            <a:solidFill>
                              <a:srgbClr val="444444"/>
                            </a:solidFill>
                            <a:effectLst/>
                            <a:latin typeface="Cambria Math" panose="02040503050406030204" pitchFamily="18" charset="0"/>
                          </a:rPr>
                        </m:ctrlPr>
                      </m:sSubPr>
                      <m:e>
                        <m:r>
                          <a:rPr lang="en-US" b="0" i="1" smtClean="0">
                            <a:solidFill>
                              <a:srgbClr val="444444"/>
                            </a:solidFill>
                            <a:effectLst/>
                            <a:latin typeface="Cambria Math" panose="02040503050406030204" pitchFamily="18" charset="0"/>
                          </a:rPr>
                          <m:t> </m:t>
                        </m:r>
                        <m:r>
                          <a:rPr lang="en-US" b="0" i="1" smtClean="0">
                            <a:solidFill>
                              <a:srgbClr val="444444"/>
                            </a:solidFill>
                            <a:effectLst/>
                            <a:latin typeface="Cambria Math" panose="02040503050406030204" pitchFamily="18" charset="0"/>
                          </a:rPr>
                          <m:t>𝑤</m:t>
                        </m:r>
                      </m:e>
                      <m:sub>
                        <m:r>
                          <a:rPr lang="en-US" b="0" i="1" smtClean="0">
                            <a:solidFill>
                              <a:srgbClr val="444444"/>
                            </a:solidFill>
                            <a:effectLst/>
                            <a:latin typeface="Cambria Math" panose="02040503050406030204" pitchFamily="18" charset="0"/>
                          </a:rPr>
                          <m:t>4</m:t>
                        </m:r>
                      </m:sub>
                    </m:sSub>
                  </m:oMath>
                </a14:m>
                <a:endParaRPr lang="en-US" dirty="0"/>
              </a:p>
            </p:txBody>
          </p:sp>
        </mc:Choice>
        <mc:Fallback xmlns="">
          <p:sp>
            <p:nvSpPr>
              <p:cNvPr id="6" name="Rectangle 5">
                <a:extLst>
                  <a:ext uri="{FF2B5EF4-FFF2-40B4-BE49-F238E27FC236}">
                    <a16:creationId xmlns:a16="http://schemas.microsoft.com/office/drawing/2014/main" id="{F5DF4BF0-223F-4490-8D0F-0678061BE4F7}"/>
                  </a:ext>
                </a:extLst>
              </p:cNvPr>
              <p:cNvSpPr>
                <a:spLocks noRot="1" noChangeAspect="1" noMove="1" noResize="1" noEditPoints="1" noAdjustHandles="1" noChangeArrowheads="1" noChangeShapeType="1" noTextEdit="1"/>
              </p:cNvSpPr>
              <p:nvPr/>
            </p:nvSpPr>
            <p:spPr>
              <a:xfrm>
                <a:off x="117988" y="210074"/>
                <a:ext cx="6096000" cy="923330"/>
              </a:xfrm>
              <a:prstGeom prst="rect">
                <a:avLst/>
              </a:prstGeom>
              <a:blipFill>
                <a:blip r:embed="rId2"/>
                <a:stretch>
                  <a:fillRect l="-800" t="-3289" r="-900" b="-921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1B9630E-11B2-40EE-A56A-B1E6E3F3B3EF}"/>
              </a:ext>
            </a:extLst>
          </p:cNvPr>
          <p:cNvPicPr>
            <a:picLocks noChangeAspect="1"/>
          </p:cNvPicPr>
          <p:nvPr/>
        </p:nvPicPr>
        <p:blipFill>
          <a:blip r:embed="rId3"/>
          <a:stretch>
            <a:fillRect/>
          </a:stretch>
        </p:blipFill>
        <p:spPr>
          <a:xfrm>
            <a:off x="117988" y="2549672"/>
            <a:ext cx="6096000" cy="3797905"/>
          </a:xfrm>
          <a:prstGeom prst="rect">
            <a:avLst/>
          </a:prstGeom>
        </p:spPr>
      </p:pic>
      <p:pic>
        <p:nvPicPr>
          <p:cNvPr id="5" name="Picture 4">
            <a:extLst>
              <a:ext uri="{FF2B5EF4-FFF2-40B4-BE49-F238E27FC236}">
                <a16:creationId xmlns:a16="http://schemas.microsoft.com/office/drawing/2014/main" id="{8A8D0EE8-132E-4468-AE89-DAA19BA70A6D}"/>
              </a:ext>
            </a:extLst>
          </p:cNvPr>
          <p:cNvPicPr>
            <a:picLocks noChangeAspect="1"/>
          </p:cNvPicPr>
          <p:nvPr/>
        </p:nvPicPr>
        <p:blipFill>
          <a:blip r:embed="rId4"/>
          <a:stretch>
            <a:fillRect/>
          </a:stretch>
        </p:blipFill>
        <p:spPr>
          <a:xfrm>
            <a:off x="117988" y="1451013"/>
            <a:ext cx="4200525" cy="78105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E5C978D-99E6-44DE-A482-C7BABAC0D3A5}"/>
                  </a:ext>
                </a:extLst>
              </p:cNvPr>
              <p:cNvSpPr/>
              <p:nvPr/>
            </p:nvSpPr>
            <p:spPr>
              <a:xfrm>
                <a:off x="6482292" y="-84624"/>
                <a:ext cx="5448451" cy="7097777"/>
              </a:xfrm>
              <a:prstGeom prst="rect">
                <a:avLst/>
              </a:prstGeom>
            </p:spPr>
            <p:txBody>
              <a:bodyPr wrap="square">
                <a:spAutoFit/>
              </a:bodyPr>
              <a:lstStyle/>
              <a:p>
                <a:endParaRPr lang="en-US" sz="1400" b="1" i="1" dirty="0">
                  <a:latin typeface="Cambria Math" panose="02040503050406030204" pitchFamily="18" charset="0"/>
                </a:endParaRPr>
              </a:p>
              <a:p>
                <a:r>
                  <a:rPr lang="en-US" sz="1400" dirty="0"/>
                  <a:t> Find the solution for:</a:t>
                </a:r>
              </a:p>
              <a:p>
                <a14:m>
                  <m:oMath xmlns:m="http://schemas.openxmlformats.org/officeDocument/2006/math">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𝑬</m:t>
                        </m:r>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𝒘</m:t>
                            </m:r>
                          </m:e>
                          <m:sub>
                            <m:r>
                              <a:rPr lang="en-US" sz="1400" b="1" i="1">
                                <a:latin typeface="Cambria Math" panose="02040503050406030204" pitchFamily="18" charset="0"/>
                              </a:rPr>
                              <m:t>𝟏</m:t>
                            </m:r>
                          </m:sub>
                        </m:sSub>
                      </m:den>
                    </m:f>
                    <m:r>
                      <a:rPr lang="en-US" sz="1400" b="1" i="1" smtClean="0">
                        <a:latin typeface="Cambria Math" panose="02040503050406030204" pitchFamily="18" charset="0"/>
                      </a:rPr>
                      <m:t>=</m:t>
                    </m:r>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𝑬</m:t>
                        </m:r>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𝑶</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den>
                    </m:f>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𝑶</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𝒏𝒆𝒕</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den>
                    </m:f>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𝒏𝒆𝒕</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𝒘</m:t>
                            </m:r>
                          </m:e>
                          <m:sub>
                            <m:r>
                              <a:rPr lang="en-US" sz="1400" b="1" i="1">
                                <a:latin typeface="Cambria Math" panose="02040503050406030204" pitchFamily="18" charset="0"/>
                              </a:rPr>
                              <m:t>𝟏</m:t>
                            </m:r>
                          </m:sub>
                        </m:sSub>
                      </m:den>
                    </m:f>
                  </m:oMath>
                </a14:m>
                <a:r>
                  <a:rPr lang="en-US" sz="1400" b="1" dirty="0"/>
                  <a:t> </a:t>
                </a:r>
              </a:p>
              <a:p>
                <a:endParaRPr lang="en-US" sz="1400" dirty="0"/>
              </a:p>
              <a:p>
                <a14:m>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b="0" i="1" smtClean="0">
                                <a:latin typeface="Cambria Math" panose="02040503050406030204" pitchFamily="18" charset="0"/>
                              </a:rPr>
                              <m:t>h</m:t>
                            </m:r>
                            <m:r>
                              <a:rPr lang="en-US" sz="1400" i="1">
                                <a:latin typeface="Cambria Math" panose="02040503050406030204" pitchFamily="18" charset="0"/>
                              </a:rPr>
                              <m:t>1</m:t>
                            </m:r>
                          </m:sub>
                        </m:sSub>
                      </m:den>
                    </m:f>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i="1">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b="0" i="1" smtClean="0">
                                <a:latin typeface="Cambria Math" panose="02040503050406030204" pitchFamily="18" charset="0"/>
                              </a:rPr>
                              <m:t>h</m:t>
                            </m:r>
                            <m:r>
                              <a:rPr lang="en-US" sz="1400" i="1">
                                <a:latin typeface="Cambria Math" panose="02040503050406030204" pitchFamily="18" charset="0"/>
                              </a:rPr>
                              <m:t>1</m:t>
                            </m:r>
                          </m:sub>
                        </m:sSub>
                      </m:den>
                    </m:f>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i="1">
                                <a:latin typeface="Cambria Math" panose="02040503050406030204" pitchFamily="18" charset="0"/>
                              </a:rPr>
                              <m:t>𝑜</m:t>
                            </m:r>
                            <m:r>
                              <a:rPr lang="en-US" sz="1400" b="0" i="1" smtClean="0">
                                <a:latin typeface="Cambria Math" panose="02040503050406030204" pitchFamily="18" charset="0"/>
                              </a:rPr>
                              <m:t>2</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b="0" i="1" smtClean="0">
                                <a:latin typeface="Cambria Math" panose="02040503050406030204" pitchFamily="18" charset="0"/>
                              </a:rPr>
                              <m:t>h</m:t>
                            </m:r>
                            <m:r>
                              <a:rPr lang="en-US" sz="1400" b="0" i="1" smtClean="0">
                                <a:latin typeface="Cambria Math" panose="02040503050406030204" pitchFamily="18" charset="0"/>
                              </a:rPr>
                              <m:t>2</m:t>
                            </m:r>
                          </m:sub>
                        </m:sSub>
                      </m:den>
                    </m:f>
                  </m:oMath>
                </a14:m>
                <a:r>
                  <a:rPr lang="en-US" sz="1400" dirty="0"/>
                  <a:t> </a:t>
                </a:r>
              </a:p>
              <a:p>
                <a:endParaRPr lang="en-US" sz="1400" dirty="0"/>
              </a:p>
              <a:p>
                <a14:m>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i="1">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b="0" i="1" smtClean="0">
                                <a:latin typeface="Cambria Math" panose="02040503050406030204" pitchFamily="18" charset="0"/>
                              </a:rPr>
                              <m:t>h</m:t>
                            </m:r>
                            <m:r>
                              <a:rPr lang="en-US" sz="1400" i="1">
                                <a:latin typeface="Cambria Math" panose="02040503050406030204" pitchFamily="18" charset="0"/>
                              </a:rPr>
                              <m:t>1</m:t>
                            </m:r>
                          </m:sub>
                        </m:sSub>
                      </m:den>
                    </m:f>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i="1">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i="1">
                                <a:latin typeface="Cambria Math" panose="02040503050406030204" pitchFamily="18" charset="0"/>
                              </a:rPr>
                              <m:t>1</m:t>
                            </m:r>
                          </m:sub>
                        </m:sSub>
                      </m:den>
                    </m:f>
                    <m:r>
                      <a:rPr lang="en-US" sz="140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b="0" i="1" smtClean="0">
                                <a:latin typeface="Cambria Math" panose="02040503050406030204" pitchFamily="18" charset="0"/>
                              </a:rPr>
                              <m:t>h</m:t>
                            </m:r>
                            <m:r>
                              <a:rPr lang="en-US" sz="1400" i="1">
                                <a:latin typeface="Cambria Math" panose="02040503050406030204" pitchFamily="18" charset="0"/>
                              </a:rPr>
                              <m:t>1</m:t>
                            </m:r>
                          </m:sub>
                        </m:sSub>
                      </m:den>
                    </m:f>
                  </m:oMath>
                </a14:m>
                <a:r>
                  <a:rPr lang="en-US" sz="1400" dirty="0"/>
                  <a:t> </a:t>
                </a:r>
              </a:p>
              <a:p>
                <a:endParaRPr lang="en-US" sz="1400" dirty="0"/>
              </a:p>
              <a:p>
                <a14:m>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i="1">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i="1">
                                <a:latin typeface="Cambria Math" panose="02040503050406030204" pitchFamily="18" charset="0"/>
                              </a:rPr>
                              <m:t>1</m:t>
                            </m:r>
                          </m:sub>
                        </m:sSub>
                      </m:den>
                    </m:f>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i="1">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𝑜</m:t>
                            </m:r>
                            <m:r>
                              <a:rPr lang="en-US" sz="1400" i="1">
                                <a:latin typeface="Cambria Math" panose="02040503050406030204" pitchFamily="18" charset="0"/>
                              </a:rPr>
                              <m:t>1</m:t>
                            </m:r>
                          </m:sub>
                        </m:sSub>
                      </m:den>
                    </m:f>
                    <m:r>
                      <a:rPr lang="en-US" sz="140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i="1">
                                <a:latin typeface="Cambria Math" panose="02040503050406030204" pitchFamily="18" charset="0"/>
                              </a:rPr>
                              <m:t>1</m:t>
                            </m:r>
                          </m:sub>
                        </m:sSub>
                      </m:den>
                    </m:f>
                    <m:r>
                      <a:rPr lang="en-US" sz="1400" b="0" i="1" smtClean="0">
                        <a:latin typeface="Cambria Math" panose="02040503050406030204" pitchFamily="18" charset="0"/>
                      </a:rPr>
                      <m:t>=0.7414 </m:t>
                    </m:r>
                    <m:r>
                      <a:rPr lang="en-US" sz="1400" b="0" i="1" smtClean="0">
                        <a:latin typeface="Cambria Math" panose="02040503050406030204" pitchFamily="18" charset="0"/>
                        <a:ea typeface="Cambria Math" panose="02040503050406030204" pitchFamily="18" charset="0"/>
                      </a:rPr>
                      <m:t>×0.1868=0.1385</m:t>
                    </m:r>
                  </m:oMath>
                </a14:m>
                <a:r>
                  <a:rPr lang="en-US" sz="1400" dirty="0"/>
                  <a:t> </a:t>
                </a:r>
              </a:p>
              <a:p>
                <a:endParaRPr lang="en-US" sz="1400" dirty="0"/>
              </a:p>
              <a:p>
                <a:r>
                  <a:rPr lang="en-US" sz="1400" dirty="0"/>
                  <a:t>Remember </a:t>
                </a:r>
                <a14:m>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b="0" i="1" smtClean="0">
                                <a:latin typeface="Cambria Math" panose="02040503050406030204" pitchFamily="18" charset="0"/>
                              </a:rPr>
                              <m:t>h</m:t>
                            </m:r>
                            <m:r>
                              <a:rPr lang="en-US" sz="1400" i="1">
                                <a:latin typeface="Cambria Math" panose="02040503050406030204" pitchFamily="18" charset="0"/>
                              </a:rPr>
                              <m:t>1</m:t>
                            </m:r>
                          </m:sub>
                        </m:sSub>
                      </m:den>
                    </m:f>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5</m:t>
                        </m:r>
                      </m:sub>
                    </m:sSub>
                    <m:r>
                      <a:rPr lang="en-US" sz="1400" b="0" i="1" smtClean="0">
                        <a:latin typeface="Cambria Math" panose="02040503050406030204" pitchFamily="18" charset="0"/>
                      </a:rPr>
                      <m:t>=0.4</m:t>
                    </m:r>
                    <m:r>
                      <a:rPr lang="en-US" sz="1400" b="0" i="0"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i="1">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5</m:t>
                        </m:r>
                      </m:sub>
                    </m:sSub>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b="0" i="1" smtClean="0">
                            <a:latin typeface="Cambria Math" panose="02040503050406030204" pitchFamily="18" charset="0"/>
                          </a:rPr>
                          <m:t>h</m:t>
                        </m:r>
                        <m:r>
                          <a:rPr lang="en-US" sz="1400" i="1">
                            <a:latin typeface="Cambria Math" panose="02040503050406030204" pitchFamily="18" charset="0"/>
                          </a:rPr>
                          <m:t>1</m:t>
                        </m:r>
                      </m:sub>
                    </m:sSub>
                    <m:r>
                      <a:rPr lang="en-US" sz="1400" b="0" i="1" smtClean="0">
                        <a:latin typeface="Cambria Math" panose="02040503050406030204" pitchFamily="18" charset="0"/>
                      </a:rPr>
                      <m:t>+</m:t>
                    </m:r>
                  </m:oMath>
                </a14:m>
                <a:r>
                  <a:rPr lang="en-US" sz="1400" b="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6</m:t>
                        </m:r>
                      </m:sub>
                    </m:sSub>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b="0" i="1" smtClean="0">
                            <a:latin typeface="Cambria Math" panose="02040503050406030204" pitchFamily="18" charset="0"/>
                          </a:rPr>
                          <m:t>h</m:t>
                        </m:r>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2</m:t>
                        </m:r>
                      </m:sub>
                    </m:sSub>
                  </m:oMath>
                </a14:m>
                <a:endParaRPr lang="en-US" sz="1400" dirty="0"/>
              </a:p>
              <a:p>
                <a:endParaRPr lang="en-US" sz="1400" dirty="0"/>
              </a:p>
              <a:p>
                <a:r>
                  <a:rPr lang="en-US" sz="1400" dirty="0"/>
                  <a:t>Then </a:t>
                </a:r>
                <a14:m>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i="1">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b="0" i="1" smtClean="0">
                                <a:latin typeface="Cambria Math" panose="02040503050406030204" pitchFamily="18" charset="0"/>
                              </a:rPr>
                              <m:t>h</m:t>
                            </m:r>
                            <m:r>
                              <a:rPr lang="en-US" sz="1400" i="1">
                                <a:latin typeface="Cambria Math" panose="02040503050406030204" pitchFamily="18" charset="0"/>
                              </a:rPr>
                              <m:t>1</m:t>
                            </m:r>
                          </m:sub>
                        </m:sSub>
                      </m:den>
                    </m:f>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i="1">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i="1">
                                <a:latin typeface="Cambria Math" panose="02040503050406030204" pitchFamily="18" charset="0"/>
                              </a:rPr>
                              <m:t>1</m:t>
                            </m:r>
                          </m:sub>
                        </m:sSub>
                      </m:den>
                    </m:f>
                    <m:r>
                      <a:rPr lang="en-US" sz="140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𝑜</m:t>
                            </m:r>
                            <m:r>
                              <a:rPr lang="en-US" sz="1400" i="1">
                                <a:latin typeface="Cambria Math" panose="02040503050406030204" pitchFamily="18" charset="0"/>
                              </a:rPr>
                              <m:t>1</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b="0" i="1" smtClean="0">
                                <a:latin typeface="Cambria Math" panose="02040503050406030204" pitchFamily="18" charset="0"/>
                              </a:rPr>
                              <m:t>h</m:t>
                            </m:r>
                            <m:r>
                              <a:rPr lang="en-US" sz="1400" i="1">
                                <a:latin typeface="Cambria Math" panose="02040503050406030204" pitchFamily="18" charset="0"/>
                              </a:rPr>
                              <m:t>1</m:t>
                            </m:r>
                          </m:sub>
                        </m:sSub>
                      </m:den>
                    </m:f>
                    <m:r>
                      <a:rPr lang="en-US" sz="1400" b="0" i="1" smtClean="0">
                        <a:latin typeface="Cambria Math" panose="02040503050406030204" pitchFamily="18" charset="0"/>
                      </a:rPr>
                      <m:t>=0.1385 </m:t>
                    </m:r>
                    <m:r>
                      <a:rPr lang="en-US" sz="1400" b="0" i="1" smtClean="0">
                        <a:latin typeface="Cambria Math" panose="02040503050406030204" pitchFamily="18" charset="0"/>
                        <a:ea typeface="Cambria Math" panose="02040503050406030204" pitchFamily="18" charset="0"/>
                      </a:rPr>
                      <m:t>×0.4=0.05540</m:t>
                    </m:r>
                  </m:oMath>
                </a14:m>
                <a:endParaRPr lang="en-US" sz="1400" dirty="0"/>
              </a:p>
              <a:p>
                <a:endParaRPr lang="en-US" sz="1400" dirty="0"/>
              </a:p>
              <a:p>
                <a:r>
                  <a:rPr lang="en-US" sz="1400" dirty="0"/>
                  <a:t>After, get </a:t>
                </a:r>
                <a14:m>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i="1">
                                <a:latin typeface="Cambria Math" panose="02040503050406030204" pitchFamily="18" charset="0"/>
                              </a:rPr>
                              <m:t>𝑜</m:t>
                            </m:r>
                            <m:r>
                              <a:rPr lang="en-US" sz="1400" b="0" i="1" smtClean="0">
                                <a:latin typeface="Cambria Math" panose="02040503050406030204" pitchFamily="18" charset="0"/>
                              </a:rPr>
                              <m:t>2</m:t>
                            </m:r>
                          </m:sub>
                        </m:sSub>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i="1">
                                <a:latin typeface="Cambria Math" panose="02040503050406030204" pitchFamily="18" charset="0"/>
                              </a:rPr>
                              <m:t>𝑂</m:t>
                            </m:r>
                          </m:e>
                          <m:sub>
                            <m:r>
                              <a:rPr lang="en-US" sz="1400" b="0" i="1" smtClean="0">
                                <a:latin typeface="Cambria Math" panose="02040503050406030204" pitchFamily="18" charset="0"/>
                              </a:rPr>
                              <m:t>h</m:t>
                            </m:r>
                            <m:r>
                              <a:rPr lang="en-US" sz="1400" b="0" i="1" smtClean="0">
                                <a:latin typeface="Cambria Math" panose="02040503050406030204" pitchFamily="18" charset="0"/>
                              </a:rPr>
                              <m:t>2</m:t>
                            </m:r>
                          </m:sub>
                        </m:sSub>
                      </m:den>
                    </m:f>
                    <m:r>
                      <a:rPr lang="en-US" sz="1400" b="0" i="1" smtClean="0">
                        <a:latin typeface="Cambria Math" panose="02040503050406030204" pitchFamily="18" charset="0"/>
                      </a:rPr>
                      <m:t>=−0.0191</m:t>
                    </m:r>
                  </m:oMath>
                </a14:m>
                <a:endParaRPr lang="en-US" sz="1400" b="0" dirty="0"/>
              </a:p>
              <a:p>
                <a:endParaRPr lang="en-US" sz="1400" dirty="0"/>
              </a:p>
              <a:p>
                <a:endParaRPr lang="en-US" sz="1400" dirty="0"/>
              </a:p>
              <a:p>
                <a:r>
                  <a:rPr lang="en-US" sz="1400" dirty="0"/>
                  <a:t>Therefore:</a:t>
                </a:r>
                <a:br>
                  <a:rPr lang="en-US" sz="1400" dirty="0"/>
                </a:br>
                <a14:m>
                  <m:oMath xmlns:m="http://schemas.openxmlformats.org/officeDocument/2006/math">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𝑬</m:t>
                        </m:r>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𝑶</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den>
                    </m:f>
                    <m:r>
                      <a:rPr lang="en-US" sz="1400" b="1" i="1" smtClean="0">
                        <a:latin typeface="Cambria Math" panose="02040503050406030204" pitchFamily="18" charset="0"/>
                      </a:rPr>
                      <m:t>=</m:t>
                    </m:r>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𝑬</m:t>
                            </m:r>
                          </m:e>
                          <m:sub>
                            <m:r>
                              <a:rPr lang="en-US" sz="1400" b="1" i="1">
                                <a:latin typeface="Cambria Math" panose="02040503050406030204" pitchFamily="18" charset="0"/>
                              </a:rPr>
                              <m:t>𝒐</m:t>
                            </m:r>
                            <m:r>
                              <a:rPr lang="en-US" sz="1400" b="1" i="1">
                                <a:latin typeface="Cambria Math" panose="02040503050406030204" pitchFamily="18" charset="0"/>
                              </a:rPr>
                              <m:t>𝟏</m:t>
                            </m:r>
                          </m:sub>
                        </m:sSub>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𝑶</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den>
                    </m:f>
                    <m:r>
                      <a:rPr lang="en-US" sz="1400" b="1" i="1" smtClean="0">
                        <a:latin typeface="Cambria Math" panose="02040503050406030204" pitchFamily="18" charset="0"/>
                      </a:rPr>
                      <m:t>+</m:t>
                    </m:r>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𝑬</m:t>
                            </m:r>
                          </m:e>
                          <m:sub>
                            <m:r>
                              <a:rPr lang="en-US" sz="1400" b="1" i="1">
                                <a:latin typeface="Cambria Math" panose="02040503050406030204" pitchFamily="18" charset="0"/>
                              </a:rPr>
                              <m:t>𝒐</m:t>
                            </m:r>
                            <m:r>
                              <a:rPr lang="en-US" sz="1400" b="1" i="1" smtClean="0">
                                <a:latin typeface="Cambria Math" panose="02040503050406030204" pitchFamily="18" charset="0"/>
                              </a:rPr>
                              <m:t>𝟐</m:t>
                            </m:r>
                          </m:sub>
                        </m:sSub>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𝑶</m:t>
                            </m:r>
                          </m:e>
                          <m:sub>
                            <m:r>
                              <a:rPr lang="en-US" sz="1400" b="1" i="1" smtClean="0">
                                <a:latin typeface="Cambria Math" panose="02040503050406030204" pitchFamily="18" charset="0"/>
                              </a:rPr>
                              <m:t>𝒉</m:t>
                            </m:r>
                            <m:r>
                              <a:rPr lang="en-US" sz="1400" b="1" i="1" smtClean="0">
                                <a:latin typeface="Cambria Math" panose="02040503050406030204" pitchFamily="18" charset="0"/>
                              </a:rPr>
                              <m:t>𝟐</m:t>
                            </m:r>
                          </m:sub>
                        </m:sSub>
                      </m:den>
                    </m:f>
                    <m:r>
                      <a:rPr lang="en-US" sz="1400" b="1" i="1" smtClean="0">
                        <a:latin typeface="Cambria Math" panose="02040503050406030204" pitchFamily="18" charset="0"/>
                      </a:rPr>
                      <m:t>=</m:t>
                    </m:r>
                    <m:r>
                      <a:rPr lang="en-US" sz="1400" b="1" i="1" smtClean="0">
                        <a:latin typeface="Cambria Math" panose="02040503050406030204" pitchFamily="18" charset="0"/>
                      </a:rPr>
                      <m:t>𝟎</m:t>
                    </m:r>
                    <m:r>
                      <a:rPr lang="en-US" sz="1400" b="1" i="1" smtClean="0">
                        <a:latin typeface="Cambria Math" panose="02040503050406030204" pitchFamily="18" charset="0"/>
                      </a:rPr>
                      <m:t>.</m:t>
                    </m:r>
                    <m:r>
                      <a:rPr lang="en-US" sz="1400" b="1" i="1" smtClean="0">
                        <a:latin typeface="Cambria Math" panose="02040503050406030204" pitchFamily="18" charset="0"/>
                      </a:rPr>
                      <m:t>𝟎𝟓𝟓𝟒𝟎</m:t>
                    </m:r>
                    <m:r>
                      <a:rPr lang="en-US" sz="1400" b="1" i="1" smtClean="0">
                        <a:latin typeface="Cambria Math" panose="02040503050406030204" pitchFamily="18" charset="0"/>
                      </a:rPr>
                      <m:t>+</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m:t>
                        </m:r>
                        <m:r>
                          <a:rPr lang="en-US" sz="1400" b="1" i="1" smtClean="0">
                            <a:latin typeface="Cambria Math" panose="02040503050406030204" pitchFamily="18" charset="0"/>
                          </a:rPr>
                          <m:t>𝟎</m:t>
                        </m:r>
                        <m:r>
                          <a:rPr lang="en-US" sz="1400" b="1" i="1" smtClean="0">
                            <a:latin typeface="Cambria Math" panose="02040503050406030204" pitchFamily="18" charset="0"/>
                          </a:rPr>
                          <m:t>.</m:t>
                        </m:r>
                        <m:r>
                          <a:rPr lang="en-US" sz="1400" b="1" i="1" smtClean="0">
                            <a:latin typeface="Cambria Math" panose="02040503050406030204" pitchFamily="18" charset="0"/>
                          </a:rPr>
                          <m:t>𝟎𝟏𝟗𝟏</m:t>
                        </m:r>
                      </m:e>
                    </m:d>
                    <m:r>
                      <a:rPr lang="en-US" sz="1400" b="1" i="1" smtClean="0">
                        <a:latin typeface="Cambria Math" panose="02040503050406030204" pitchFamily="18" charset="0"/>
                      </a:rPr>
                      <m:t>=</m:t>
                    </m:r>
                    <m:r>
                      <a:rPr lang="en-US" sz="1400" b="1" i="1" smtClean="0">
                        <a:latin typeface="Cambria Math" panose="02040503050406030204" pitchFamily="18" charset="0"/>
                      </a:rPr>
                      <m:t>𝟎</m:t>
                    </m:r>
                    <m:r>
                      <a:rPr lang="en-US" sz="1400" b="1" i="1" smtClean="0">
                        <a:latin typeface="Cambria Math" panose="02040503050406030204" pitchFamily="18" charset="0"/>
                      </a:rPr>
                      <m:t>.</m:t>
                    </m:r>
                    <m:r>
                      <a:rPr lang="en-US" sz="1400" b="1" i="1" smtClean="0">
                        <a:latin typeface="Cambria Math" panose="02040503050406030204" pitchFamily="18" charset="0"/>
                      </a:rPr>
                      <m:t>𝟎𝟑𝟔𝟒</m:t>
                    </m:r>
                  </m:oMath>
                </a14:m>
                <a:r>
                  <a:rPr lang="en-US" sz="1400" b="1" dirty="0"/>
                  <a:t> </a:t>
                </a:r>
              </a:p>
              <a:p>
                <a:endParaRPr lang="en-US" sz="1400" dirty="0"/>
              </a:p>
              <a:p>
                <a14:m>
                  <m:oMath xmlns:m="http://schemas.openxmlformats.org/officeDocument/2006/math">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𝑶</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𝒏𝒆𝒕</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den>
                    </m:f>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𝑶</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𝟏</m:t>
                        </m:r>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𝑶</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e>
                    </m:d>
                    <m:r>
                      <a:rPr lang="en-US" sz="1400" b="1" i="1" smtClean="0">
                        <a:latin typeface="Cambria Math" panose="02040503050406030204" pitchFamily="18" charset="0"/>
                      </a:rPr>
                      <m:t>=</m:t>
                    </m:r>
                    <m:r>
                      <a:rPr lang="en-US" sz="1400" b="1" i="1" smtClean="0">
                        <a:latin typeface="Cambria Math" panose="02040503050406030204" pitchFamily="18" charset="0"/>
                      </a:rPr>
                      <m:t>𝟎</m:t>
                    </m:r>
                    <m:r>
                      <a:rPr lang="en-US" sz="1400" b="1" i="1" smtClean="0">
                        <a:latin typeface="Cambria Math" panose="02040503050406030204" pitchFamily="18" charset="0"/>
                      </a:rPr>
                      <m:t>.</m:t>
                    </m:r>
                    <m:r>
                      <a:rPr lang="en-US" sz="1400" b="1" i="1" smtClean="0">
                        <a:latin typeface="Cambria Math" panose="02040503050406030204" pitchFamily="18" charset="0"/>
                      </a:rPr>
                      <m:t>𝟓𝟗𝟑𝟑</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𝟏</m:t>
                        </m:r>
                        <m:r>
                          <a:rPr lang="en-US" sz="1400" b="1" i="1" smtClean="0">
                            <a:latin typeface="Cambria Math" panose="02040503050406030204" pitchFamily="18" charset="0"/>
                          </a:rPr>
                          <m:t>−</m:t>
                        </m:r>
                        <m:r>
                          <a:rPr lang="en-US" sz="1400" b="1" i="1" smtClean="0">
                            <a:latin typeface="Cambria Math" panose="02040503050406030204" pitchFamily="18" charset="0"/>
                          </a:rPr>
                          <m:t>𝟎</m:t>
                        </m:r>
                        <m:r>
                          <a:rPr lang="en-US" sz="1400" b="1" i="1" smtClean="0">
                            <a:latin typeface="Cambria Math" panose="02040503050406030204" pitchFamily="18" charset="0"/>
                          </a:rPr>
                          <m:t>.</m:t>
                        </m:r>
                        <m:r>
                          <a:rPr lang="en-US" sz="1400" b="1" i="1" smtClean="0">
                            <a:latin typeface="Cambria Math" panose="02040503050406030204" pitchFamily="18" charset="0"/>
                          </a:rPr>
                          <m:t>𝟓𝟗𝟑𝟑</m:t>
                        </m:r>
                      </m:e>
                    </m:d>
                    <m:r>
                      <a:rPr lang="en-US" sz="1400" b="1" i="1" smtClean="0">
                        <a:latin typeface="Cambria Math" panose="02040503050406030204" pitchFamily="18" charset="0"/>
                      </a:rPr>
                      <m:t>=</m:t>
                    </m:r>
                    <m:r>
                      <a:rPr lang="en-US" sz="1400" b="1" i="1" smtClean="0">
                        <a:latin typeface="Cambria Math" panose="02040503050406030204" pitchFamily="18" charset="0"/>
                      </a:rPr>
                      <m:t>𝟎</m:t>
                    </m:r>
                    <m:r>
                      <a:rPr lang="en-US" sz="1400" b="1" i="1" smtClean="0">
                        <a:latin typeface="Cambria Math" panose="02040503050406030204" pitchFamily="18" charset="0"/>
                      </a:rPr>
                      <m:t>.</m:t>
                    </m:r>
                    <m:r>
                      <a:rPr lang="en-US" sz="1400" b="1" i="1" smtClean="0">
                        <a:latin typeface="Cambria Math" panose="02040503050406030204" pitchFamily="18" charset="0"/>
                      </a:rPr>
                      <m:t>𝟐𝟒𝟏𝟑</m:t>
                    </m:r>
                  </m:oMath>
                </a14:m>
                <a:r>
                  <a:rPr lang="en-US" sz="1400" b="1" dirty="0"/>
                  <a:t> </a:t>
                </a:r>
              </a:p>
              <a:p>
                <a:endParaRPr lang="en-US" sz="1400" dirty="0"/>
              </a:p>
              <a:p>
                <a14:m>
                  <m:oMath xmlns:m="http://schemas.openxmlformats.org/officeDocument/2006/math">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𝒏𝒆𝒕</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𝒘</m:t>
                            </m:r>
                          </m:e>
                          <m:sub>
                            <m:r>
                              <a:rPr lang="en-US" sz="1400" b="1" i="1">
                                <a:latin typeface="Cambria Math" panose="02040503050406030204" pitchFamily="18" charset="0"/>
                              </a:rPr>
                              <m:t>𝟏</m:t>
                            </m:r>
                          </m:sub>
                        </m:sSub>
                      </m:den>
                    </m:f>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𝒊</m:t>
                        </m:r>
                      </m:e>
                      <m:sub>
                        <m:r>
                          <a:rPr lang="en-US" sz="1400" b="1" i="1" smtClean="0">
                            <a:latin typeface="Cambria Math" panose="02040503050406030204" pitchFamily="18" charset="0"/>
                          </a:rPr>
                          <m:t>𝟏</m:t>
                        </m:r>
                      </m:sub>
                    </m:sSub>
                    <m:r>
                      <a:rPr lang="en-US" sz="1400" b="1" i="1" smtClean="0">
                        <a:latin typeface="Cambria Math" panose="02040503050406030204" pitchFamily="18" charset="0"/>
                      </a:rPr>
                      <m:t>=</m:t>
                    </m:r>
                    <m:r>
                      <a:rPr lang="en-US" sz="1400" b="1" i="1" smtClean="0">
                        <a:latin typeface="Cambria Math" panose="02040503050406030204" pitchFamily="18" charset="0"/>
                      </a:rPr>
                      <m:t>𝟎</m:t>
                    </m:r>
                    <m:r>
                      <a:rPr lang="en-US" sz="1400" b="1" i="1" smtClean="0">
                        <a:latin typeface="Cambria Math" panose="02040503050406030204" pitchFamily="18" charset="0"/>
                      </a:rPr>
                      <m:t>.</m:t>
                    </m:r>
                    <m:r>
                      <a:rPr lang="en-US" sz="1400" b="1" i="1" smtClean="0">
                        <a:latin typeface="Cambria Math" panose="02040503050406030204" pitchFamily="18" charset="0"/>
                      </a:rPr>
                      <m:t>𝟎𝟓</m:t>
                    </m:r>
                    <m:r>
                      <a:rPr lang="en-US" sz="1400" b="0" i="1" smtClean="0">
                        <a:latin typeface="Cambria Math" panose="02040503050406030204" pitchFamily="18" charset="0"/>
                        <a:ea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𝑛𝑒𝑡</m:t>
                        </m:r>
                      </m:e>
                      <m:sub>
                        <m:r>
                          <a:rPr lang="en-US" sz="1400" b="0" i="1" smtClean="0">
                            <a:latin typeface="Cambria Math" panose="02040503050406030204" pitchFamily="18" charset="0"/>
                          </a:rPr>
                          <m:t>h</m:t>
                        </m:r>
                        <m:r>
                          <a:rPr lang="en-US" sz="1400" b="0" i="1">
                            <a:latin typeface="Cambria Math" panose="02040503050406030204" pitchFamily="18" charset="0"/>
                          </a:rPr>
                          <m:t>1</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1</m:t>
                        </m:r>
                      </m:sub>
                    </m:sSub>
                    <m:r>
                      <m:rPr>
                        <m:nor/>
                      </m:rPr>
                      <a:rPr lang="en-US" sz="1400" dirty="0"/>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𝑖</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r>
                      <m:rPr>
                        <m:nor/>
                      </m:rPr>
                      <a:rPr lang="en-US" sz="1400" dirty="0"/>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2</m:t>
                        </m:r>
                      </m:sub>
                    </m:sSub>
                    <m:r>
                      <m:rPr>
                        <m:nor/>
                      </m:rPr>
                      <a:rPr lang="en-US" sz="1400" dirty="0"/>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𝑖</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oMath>
                </a14:m>
                <a:r>
                  <a:rPr lang="en-US" sz="1400" dirty="0"/>
                  <a:t> </a:t>
                </a:r>
              </a:p>
              <a:p>
                <a:endParaRPr lang="en-US" sz="1400" dirty="0"/>
              </a:p>
              <a:p>
                <a:r>
                  <a:rPr lang="en-US" sz="1400" dirty="0"/>
                  <a:t>Finally, </a:t>
                </a:r>
                <a14:m>
                  <m:oMath xmlns:m="http://schemas.openxmlformats.org/officeDocument/2006/math">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𝑬</m:t>
                        </m:r>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𝒘</m:t>
                            </m:r>
                          </m:e>
                          <m:sub>
                            <m:r>
                              <a:rPr lang="en-US" sz="1400" b="1" i="1">
                                <a:latin typeface="Cambria Math" panose="02040503050406030204" pitchFamily="18" charset="0"/>
                              </a:rPr>
                              <m:t>𝟏</m:t>
                            </m:r>
                          </m:sub>
                        </m:sSub>
                      </m:den>
                    </m:f>
                    <m:r>
                      <a:rPr lang="en-US" sz="1400" b="1" i="1" smtClean="0">
                        <a:latin typeface="Cambria Math" panose="02040503050406030204" pitchFamily="18" charset="0"/>
                      </a:rPr>
                      <m:t>=</m:t>
                    </m:r>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𝑬</m:t>
                        </m:r>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𝑶</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den>
                    </m:f>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𝑶</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𝒏𝒆𝒕</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den>
                    </m:f>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𝒏𝒆𝒕</m:t>
                            </m:r>
                          </m:e>
                          <m:sub>
                            <m:r>
                              <a:rPr lang="en-US" sz="1400" b="1" i="1" smtClean="0">
                                <a:latin typeface="Cambria Math" panose="02040503050406030204" pitchFamily="18" charset="0"/>
                              </a:rPr>
                              <m:t>𝒉</m:t>
                            </m:r>
                            <m:r>
                              <a:rPr lang="en-US" sz="1400" b="1" i="1">
                                <a:latin typeface="Cambria Math" panose="02040503050406030204" pitchFamily="18" charset="0"/>
                              </a:rPr>
                              <m:t>𝟏</m:t>
                            </m:r>
                          </m:sub>
                        </m:sSub>
                      </m:num>
                      <m:den>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𝒘</m:t>
                            </m:r>
                          </m:e>
                          <m:sub>
                            <m:r>
                              <a:rPr lang="en-US" sz="1400" b="1" i="1">
                                <a:latin typeface="Cambria Math" panose="02040503050406030204" pitchFamily="18" charset="0"/>
                              </a:rPr>
                              <m:t>𝟏</m:t>
                            </m:r>
                          </m:sub>
                        </m:sSub>
                      </m:den>
                    </m:f>
                    <m:r>
                      <a:rPr lang="en-US" sz="1400" b="1" i="1" smtClean="0">
                        <a:latin typeface="Cambria Math" panose="02040503050406030204" pitchFamily="18" charset="0"/>
                      </a:rPr>
                      <m:t>=</m:t>
                    </m:r>
                    <m:r>
                      <a:rPr lang="en-US" sz="1400" b="1" i="1" smtClean="0">
                        <a:latin typeface="Cambria Math" panose="02040503050406030204" pitchFamily="18" charset="0"/>
                      </a:rPr>
                      <m:t>𝟎</m:t>
                    </m:r>
                    <m:r>
                      <a:rPr lang="en-US" sz="1400" b="1" i="1" smtClean="0">
                        <a:latin typeface="Cambria Math" panose="02040503050406030204" pitchFamily="18" charset="0"/>
                      </a:rPr>
                      <m:t>.</m:t>
                    </m:r>
                    <m:r>
                      <a:rPr lang="en-US" sz="1400" b="1" i="1" smtClean="0">
                        <a:latin typeface="Cambria Math" panose="02040503050406030204" pitchFamily="18" charset="0"/>
                      </a:rPr>
                      <m:t>𝟎𝟎𝟎𝟒𝟒</m:t>
                    </m:r>
                    <m:r>
                      <a:rPr lang="en-US" sz="1400" b="1" i="1" smtClean="0">
                        <a:latin typeface="Cambria Math" panose="02040503050406030204" pitchFamily="18" charset="0"/>
                      </a:rPr>
                      <m:t> </m:t>
                    </m:r>
                  </m:oMath>
                </a14:m>
                <a:r>
                  <a:rPr lang="en-US" sz="1400" b="1" dirty="0"/>
                  <a:t> </a:t>
                </a:r>
              </a:p>
            </p:txBody>
          </p:sp>
        </mc:Choice>
        <mc:Fallback xmlns="">
          <p:sp>
            <p:nvSpPr>
              <p:cNvPr id="9" name="Rectangle 8">
                <a:extLst>
                  <a:ext uri="{FF2B5EF4-FFF2-40B4-BE49-F238E27FC236}">
                    <a16:creationId xmlns:a16="http://schemas.microsoft.com/office/drawing/2014/main" id="{BE5C978D-99E6-44DE-A482-C7BABAC0D3A5}"/>
                  </a:ext>
                </a:extLst>
              </p:cNvPr>
              <p:cNvSpPr>
                <a:spLocks noRot="1" noChangeAspect="1" noMove="1" noResize="1" noEditPoints="1" noAdjustHandles="1" noChangeArrowheads="1" noChangeShapeType="1" noTextEdit="1"/>
              </p:cNvSpPr>
              <p:nvPr/>
            </p:nvSpPr>
            <p:spPr>
              <a:xfrm>
                <a:off x="6482292" y="-84624"/>
                <a:ext cx="5448451" cy="7097777"/>
              </a:xfrm>
              <a:prstGeom prst="rect">
                <a:avLst/>
              </a:prstGeom>
              <a:blipFill>
                <a:blip r:embed="rId5"/>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1084598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5DF4BF0-223F-4490-8D0F-0678061BE4F7}"/>
                  </a:ext>
                </a:extLst>
              </p:cNvPr>
              <p:cNvSpPr/>
              <p:nvPr/>
            </p:nvSpPr>
            <p:spPr>
              <a:xfrm>
                <a:off x="117988" y="210074"/>
                <a:ext cx="6096000" cy="923330"/>
              </a:xfrm>
              <a:prstGeom prst="rect">
                <a:avLst/>
              </a:prstGeom>
            </p:spPr>
            <p:txBody>
              <a:bodyPr>
                <a:spAutoFit/>
              </a:bodyPr>
              <a:lstStyle/>
              <a:p>
                <a:pPr algn="just"/>
                <a:r>
                  <a:rPr lang="en-US" b="1" dirty="0"/>
                  <a:t>The Hidden Layer</a:t>
                </a:r>
                <a:endParaRPr lang="en-US" b="0" i="0" dirty="0">
                  <a:solidFill>
                    <a:srgbClr val="444444"/>
                  </a:solidFill>
                  <a:effectLst/>
                  <a:latin typeface="proxima-nova-1"/>
                </a:endParaRPr>
              </a:p>
              <a:p>
                <a:pPr algn="just"/>
                <a:r>
                  <a:rPr lang="en-US" b="0" i="0" dirty="0">
                    <a:solidFill>
                      <a:srgbClr val="444444"/>
                    </a:solidFill>
                    <a:effectLst/>
                    <a:latin typeface="proxima-nova-1"/>
                  </a:rPr>
                  <a:t>Backwards pass must be completed by calculating new values for </a:t>
                </a:r>
                <a14:m>
                  <m:oMath xmlns:m="http://schemas.openxmlformats.org/officeDocument/2006/math">
                    <m:sSub>
                      <m:sSubPr>
                        <m:ctrlPr>
                          <a:rPr lang="en-US" b="0" i="1" smtClean="0">
                            <a:solidFill>
                              <a:srgbClr val="444444"/>
                            </a:solidFill>
                            <a:effectLst/>
                            <a:latin typeface="Cambria Math" panose="02040503050406030204" pitchFamily="18" charset="0"/>
                          </a:rPr>
                        </m:ctrlPr>
                      </m:sSubPr>
                      <m:e>
                        <m:r>
                          <a:rPr lang="en-US" b="0" i="1" smtClean="0">
                            <a:solidFill>
                              <a:srgbClr val="444444"/>
                            </a:solidFill>
                            <a:effectLst/>
                            <a:latin typeface="Cambria Math" panose="02040503050406030204" pitchFamily="18" charset="0"/>
                          </a:rPr>
                          <m:t>𝑤</m:t>
                        </m:r>
                      </m:e>
                      <m:sub>
                        <m:r>
                          <a:rPr lang="en-US" b="0" i="1" smtClean="0">
                            <a:solidFill>
                              <a:srgbClr val="444444"/>
                            </a:solidFill>
                            <a:effectLst/>
                            <a:latin typeface="Cambria Math" panose="02040503050406030204" pitchFamily="18" charset="0"/>
                          </a:rPr>
                          <m:t>1</m:t>
                        </m:r>
                      </m:sub>
                    </m:sSub>
                    <m:r>
                      <a:rPr lang="en-US" b="0" i="1" smtClean="0">
                        <a:solidFill>
                          <a:srgbClr val="444444"/>
                        </a:solidFill>
                        <a:effectLst/>
                        <a:latin typeface="Cambria Math" panose="02040503050406030204" pitchFamily="18" charset="0"/>
                      </a:rPr>
                      <m:t>,</m:t>
                    </m:r>
                    <m:sSub>
                      <m:sSubPr>
                        <m:ctrlPr>
                          <a:rPr lang="en-US" b="0" i="1" smtClean="0">
                            <a:solidFill>
                              <a:srgbClr val="444444"/>
                            </a:solidFill>
                            <a:effectLst/>
                            <a:latin typeface="Cambria Math" panose="02040503050406030204" pitchFamily="18" charset="0"/>
                          </a:rPr>
                        </m:ctrlPr>
                      </m:sSubPr>
                      <m:e>
                        <m:r>
                          <a:rPr lang="en-US" b="0" i="1" smtClean="0">
                            <a:solidFill>
                              <a:srgbClr val="444444"/>
                            </a:solidFill>
                            <a:effectLst/>
                            <a:latin typeface="Cambria Math" panose="02040503050406030204" pitchFamily="18" charset="0"/>
                          </a:rPr>
                          <m:t>𝑤</m:t>
                        </m:r>
                      </m:e>
                      <m:sub>
                        <m:r>
                          <a:rPr lang="en-US" b="0" i="1" smtClean="0">
                            <a:solidFill>
                              <a:srgbClr val="444444"/>
                            </a:solidFill>
                            <a:effectLst/>
                            <a:latin typeface="Cambria Math" panose="02040503050406030204" pitchFamily="18" charset="0"/>
                          </a:rPr>
                          <m:t>2</m:t>
                        </m:r>
                      </m:sub>
                    </m:sSub>
                    <m:r>
                      <a:rPr lang="en-US" b="0" i="1" smtClean="0">
                        <a:solidFill>
                          <a:srgbClr val="444444"/>
                        </a:solidFill>
                        <a:effectLst/>
                        <a:latin typeface="Cambria Math" panose="02040503050406030204" pitchFamily="18" charset="0"/>
                      </a:rPr>
                      <m:t>,</m:t>
                    </m:r>
                    <m:sSub>
                      <m:sSubPr>
                        <m:ctrlPr>
                          <a:rPr lang="en-US" b="0" i="1" smtClean="0">
                            <a:solidFill>
                              <a:srgbClr val="444444"/>
                            </a:solidFill>
                            <a:effectLst/>
                            <a:latin typeface="Cambria Math" panose="02040503050406030204" pitchFamily="18" charset="0"/>
                          </a:rPr>
                        </m:ctrlPr>
                      </m:sSubPr>
                      <m:e>
                        <m:r>
                          <a:rPr lang="en-US" b="0" i="1" smtClean="0">
                            <a:solidFill>
                              <a:srgbClr val="444444"/>
                            </a:solidFill>
                            <a:effectLst/>
                            <a:latin typeface="Cambria Math" panose="02040503050406030204" pitchFamily="18" charset="0"/>
                          </a:rPr>
                          <m:t>𝑤</m:t>
                        </m:r>
                      </m:e>
                      <m:sub>
                        <m:r>
                          <a:rPr lang="en-US" b="0" i="1" smtClean="0">
                            <a:solidFill>
                              <a:srgbClr val="444444"/>
                            </a:solidFill>
                            <a:effectLst/>
                            <a:latin typeface="Cambria Math" panose="02040503050406030204" pitchFamily="18" charset="0"/>
                          </a:rPr>
                          <m:t>3</m:t>
                        </m:r>
                      </m:sub>
                    </m:sSub>
                    <m:r>
                      <a:rPr lang="en-US" b="0" i="1" smtClean="0">
                        <a:solidFill>
                          <a:srgbClr val="444444"/>
                        </a:solidFill>
                        <a:effectLst/>
                        <a:latin typeface="Cambria Math" panose="02040503050406030204" pitchFamily="18" charset="0"/>
                      </a:rPr>
                      <m:t> </m:t>
                    </m:r>
                    <m:r>
                      <a:rPr lang="en-US" b="0" i="1" smtClean="0">
                        <a:solidFill>
                          <a:srgbClr val="444444"/>
                        </a:solidFill>
                        <a:effectLst/>
                        <a:latin typeface="Cambria Math" panose="02040503050406030204" pitchFamily="18" charset="0"/>
                      </a:rPr>
                      <m:t>𝑎𝑛𝑑</m:t>
                    </m:r>
                    <m:sSub>
                      <m:sSubPr>
                        <m:ctrlPr>
                          <a:rPr lang="en-US" b="0" i="1" smtClean="0">
                            <a:solidFill>
                              <a:srgbClr val="444444"/>
                            </a:solidFill>
                            <a:effectLst/>
                            <a:latin typeface="Cambria Math" panose="02040503050406030204" pitchFamily="18" charset="0"/>
                          </a:rPr>
                        </m:ctrlPr>
                      </m:sSubPr>
                      <m:e>
                        <m:r>
                          <a:rPr lang="en-US" b="0" i="1" smtClean="0">
                            <a:solidFill>
                              <a:srgbClr val="444444"/>
                            </a:solidFill>
                            <a:effectLst/>
                            <a:latin typeface="Cambria Math" panose="02040503050406030204" pitchFamily="18" charset="0"/>
                          </a:rPr>
                          <m:t> </m:t>
                        </m:r>
                        <m:r>
                          <a:rPr lang="en-US" b="0" i="1" smtClean="0">
                            <a:solidFill>
                              <a:srgbClr val="444444"/>
                            </a:solidFill>
                            <a:effectLst/>
                            <a:latin typeface="Cambria Math" panose="02040503050406030204" pitchFamily="18" charset="0"/>
                          </a:rPr>
                          <m:t>𝑤</m:t>
                        </m:r>
                      </m:e>
                      <m:sub>
                        <m:r>
                          <a:rPr lang="en-US" b="0" i="1" smtClean="0">
                            <a:solidFill>
                              <a:srgbClr val="444444"/>
                            </a:solidFill>
                            <a:effectLst/>
                            <a:latin typeface="Cambria Math" panose="02040503050406030204" pitchFamily="18" charset="0"/>
                          </a:rPr>
                          <m:t>4</m:t>
                        </m:r>
                      </m:sub>
                    </m:sSub>
                  </m:oMath>
                </a14:m>
                <a:endParaRPr lang="en-US" dirty="0"/>
              </a:p>
            </p:txBody>
          </p:sp>
        </mc:Choice>
        <mc:Fallback xmlns="">
          <p:sp>
            <p:nvSpPr>
              <p:cNvPr id="6" name="Rectangle 5">
                <a:extLst>
                  <a:ext uri="{FF2B5EF4-FFF2-40B4-BE49-F238E27FC236}">
                    <a16:creationId xmlns:a16="http://schemas.microsoft.com/office/drawing/2014/main" id="{F5DF4BF0-223F-4490-8D0F-0678061BE4F7}"/>
                  </a:ext>
                </a:extLst>
              </p:cNvPr>
              <p:cNvSpPr>
                <a:spLocks noRot="1" noChangeAspect="1" noMove="1" noResize="1" noEditPoints="1" noAdjustHandles="1" noChangeArrowheads="1" noChangeShapeType="1" noTextEdit="1"/>
              </p:cNvSpPr>
              <p:nvPr/>
            </p:nvSpPr>
            <p:spPr>
              <a:xfrm>
                <a:off x="117988" y="210074"/>
                <a:ext cx="6096000" cy="923330"/>
              </a:xfrm>
              <a:prstGeom prst="rect">
                <a:avLst/>
              </a:prstGeom>
              <a:blipFill>
                <a:blip r:embed="rId2"/>
                <a:stretch>
                  <a:fillRect l="-800" t="-3289" r="-900" b="-921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1B9630E-11B2-40EE-A56A-B1E6E3F3B3EF}"/>
              </a:ext>
            </a:extLst>
          </p:cNvPr>
          <p:cNvPicPr>
            <a:picLocks noChangeAspect="1"/>
          </p:cNvPicPr>
          <p:nvPr/>
        </p:nvPicPr>
        <p:blipFill>
          <a:blip r:embed="rId3"/>
          <a:stretch>
            <a:fillRect/>
          </a:stretch>
        </p:blipFill>
        <p:spPr>
          <a:xfrm>
            <a:off x="117988" y="2549672"/>
            <a:ext cx="6096000" cy="3797905"/>
          </a:xfrm>
          <a:prstGeom prst="rect">
            <a:avLst/>
          </a:prstGeom>
        </p:spPr>
      </p:pic>
      <p:pic>
        <p:nvPicPr>
          <p:cNvPr id="5" name="Picture 4">
            <a:extLst>
              <a:ext uri="{FF2B5EF4-FFF2-40B4-BE49-F238E27FC236}">
                <a16:creationId xmlns:a16="http://schemas.microsoft.com/office/drawing/2014/main" id="{8A8D0EE8-132E-4468-AE89-DAA19BA70A6D}"/>
              </a:ext>
            </a:extLst>
          </p:cNvPr>
          <p:cNvPicPr>
            <a:picLocks noChangeAspect="1"/>
          </p:cNvPicPr>
          <p:nvPr/>
        </p:nvPicPr>
        <p:blipFill>
          <a:blip r:embed="rId4"/>
          <a:stretch>
            <a:fillRect/>
          </a:stretch>
        </p:blipFill>
        <p:spPr>
          <a:xfrm>
            <a:off x="117988" y="1451013"/>
            <a:ext cx="4200525" cy="781050"/>
          </a:xfrm>
          <a:prstGeom prst="rect">
            <a:avLst/>
          </a:prstGeom>
        </p:spPr>
      </p:pic>
      <p:pic>
        <p:nvPicPr>
          <p:cNvPr id="2" name="Picture 1">
            <a:extLst>
              <a:ext uri="{FF2B5EF4-FFF2-40B4-BE49-F238E27FC236}">
                <a16:creationId xmlns:a16="http://schemas.microsoft.com/office/drawing/2014/main" id="{567C828D-2159-4D26-8344-099F516EDB40}"/>
              </a:ext>
            </a:extLst>
          </p:cNvPr>
          <p:cNvPicPr>
            <a:picLocks noChangeAspect="1"/>
          </p:cNvPicPr>
          <p:nvPr/>
        </p:nvPicPr>
        <p:blipFill>
          <a:blip r:embed="rId5"/>
          <a:stretch>
            <a:fillRect/>
          </a:stretch>
        </p:blipFill>
        <p:spPr>
          <a:xfrm>
            <a:off x="6553200" y="210073"/>
            <a:ext cx="5424760" cy="2914127"/>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65204B1-292C-4A15-B683-2CAF215A0F77}"/>
                  </a:ext>
                </a:extLst>
              </p:cNvPr>
              <p:cNvSpPr/>
              <p:nvPr/>
            </p:nvSpPr>
            <p:spPr>
              <a:xfrm>
                <a:off x="6553200" y="3295439"/>
                <a:ext cx="5520812" cy="2471382"/>
              </a:xfrm>
              <a:prstGeom prst="rect">
                <a:avLst/>
              </a:prstGeom>
            </p:spPr>
            <p:txBody>
              <a:bodyPr wrap="square">
                <a:spAutoFit/>
              </a:bodyPr>
              <a:lstStyle/>
              <a:p>
                <a:pPr algn="just"/>
                <a:r>
                  <a:rPr lang="en-US" b="0" i="0" dirty="0">
                    <a:solidFill>
                      <a:srgbClr val="444444"/>
                    </a:solidFill>
                    <a:effectLst/>
                    <a:latin typeface="proxima-nova-1"/>
                  </a:rPr>
                  <a:t>To decrease the error, we then subtract this value from the current weight (optionally multiplied by some learning rate, eta, which we’ll set to 0.5):</a:t>
                </a:r>
              </a:p>
              <a:p>
                <a:pPr algn="just"/>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=0.15−0.5</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0.0</m:t>
                    </m:r>
                    <m:r>
                      <a:rPr lang="en-US" b="0" i="1" smtClean="0">
                        <a:latin typeface="Cambria Math" panose="02040503050406030204" pitchFamily="18" charset="0"/>
                      </a:rPr>
                      <m:t>0044=0.1498</m:t>
                    </m:r>
                  </m:oMath>
                </a14:m>
                <a:r>
                  <a:rPr lang="en-US" dirty="0"/>
                  <a:t> </a:t>
                </a:r>
              </a:p>
              <a:p>
                <a:pPr algn="just"/>
                <a:r>
                  <a:rPr lang="en-US" i="1" dirty="0"/>
                  <a:t>Then,</a:t>
                </a:r>
              </a:p>
              <a:p>
                <a:pPr algn="just"/>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i="1" dirty="0"/>
                  <a:t> 0.1996</a:t>
                </a:r>
              </a:p>
              <a:p>
                <a:pPr algn="just"/>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i="1" dirty="0"/>
                  <a:t> 0.2498</a:t>
                </a:r>
              </a:p>
              <a:p>
                <a:pPr algn="just"/>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i="1" dirty="0"/>
                  <a:t> 0.2995</a:t>
                </a:r>
              </a:p>
            </p:txBody>
          </p:sp>
        </mc:Choice>
        <mc:Fallback xmlns="">
          <p:sp>
            <p:nvSpPr>
              <p:cNvPr id="7" name="Rectangle 6">
                <a:extLst>
                  <a:ext uri="{FF2B5EF4-FFF2-40B4-BE49-F238E27FC236}">
                    <a16:creationId xmlns:a16="http://schemas.microsoft.com/office/drawing/2014/main" id="{F65204B1-292C-4A15-B683-2CAF215A0F77}"/>
                  </a:ext>
                </a:extLst>
              </p:cNvPr>
              <p:cNvSpPr>
                <a:spLocks noRot="1" noChangeAspect="1" noMove="1" noResize="1" noEditPoints="1" noAdjustHandles="1" noChangeArrowheads="1" noChangeShapeType="1" noTextEdit="1"/>
              </p:cNvSpPr>
              <p:nvPr/>
            </p:nvSpPr>
            <p:spPr>
              <a:xfrm>
                <a:off x="6553200" y="3295439"/>
                <a:ext cx="5520812" cy="2471382"/>
              </a:xfrm>
              <a:prstGeom prst="rect">
                <a:avLst/>
              </a:prstGeom>
              <a:blipFill>
                <a:blip r:embed="rId6"/>
                <a:stretch>
                  <a:fillRect l="-883" t="-1481" r="-883" b="-3210"/>
                </a:stretch>
              </a:blipFill>
            </p:spPr>
            <p:txBody>
              <a:bodyPr/>
              <a:lstStyle/>
              <a:p>
                <a:r>
                  <a:rPr lang="en-US">
                    <a:noFill/>
                  </a:rPr>
                  <a:t> </a:t>
                </a:r>
              </a:p>
            </p:txBody>
          </p:sp>
        </mc:Fallback>
      </mc:AlternateContent>
    </p:spTree>
    <p:extLst>
      <p:ext uri="{BB962C8B-B14F-4D97-AF65-F5344CB8AC3E}">
        <p14:creationId xmlns:p14="http://schemas.microsoft.com/office/powerpoint/2010/main" val="33024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352F86-E997-4389-8983-84A7ED0A056D}"/>
              </a:ext>
            </a:extLst>
          </p:cNvPr>
          <p:cNvPicPr>
            <a:picLocks noChangeAspect="1"/>
          </p:cNvPicPr>
          <p:nvPr/>
        </p:nvPicPr>
        <p:blipFill>
          <a:blip r:embed="rId2"/>
          <a:stretch>
            <a:fillRect/>
          </a:stretch>
        </p:blipFill>
        <p:spPr>
          <a:xfrm>
            <a:off x="0" y="843676"/>
            <a:ext cx="5825067" cy="4816883"/>
          </a:xfrm>
          <a:prstGeom prst="rect">
            <a:avLst/>
          </a:prstGeom>
        </p:spPr>
      </p:pic>
      <p:sp>
        <p:nvSpPr>
          <p:cNvPr id="3" name="Rectangle 2">
            <a:extLst>
              <a:ext uri="{FF2B5EF4-FFF2-40B4-BE49-F238E27FC236}">
                <a16:creationId xmlns:a16="http://schemas.microsoft.com/office/drawing/2014/main" id="{96F56BFB-6CE7-4046-A9CD-F9BC453180A6}"/>
              </a:ext>
            </a:extLst>
          </p:cNvPr>
          <p:cNvSpPr/>
          <p:nvPr/>
        </p:nvSpPr>
        <p:spPr>
          <a:xfrm>
            <a:off x="6096000" y="366623"/>
            <a:ext cx="5829300" cy="6124754"/>
          </a:xfrm>
          <a:prstGeom prst="rect">
            <a:avLst/>
          </a:prstGeom>
        </p:spPr>
        <p:txBody>
          <a:bodyPr wrap="square">
            <a:spAutoFit/>
          </a:bodyPr>
          <a:lstStyle/>
          <a:p>
            <a:pPr algn="just"/>
            <a:r>
              <a:rPr lang="en-US" sz="2800" b="0" i="0" dirty="0">
                <a:solidFill>
                  <a:srgbClr val="444444"/>
                </a:solidFill>
                <a:effectLst/>
                <a:latin typeface="proxima-nova-1"/>
              </a:rPr>
              <a:t>Finally, we’ve updated all of our weights! When we fed forward the 0.05 and 0.1 inputs originally, the error on the network was 0.298371109. After this first round of backpropagation, the total error is now down to 0.291027924. It might not seem like much, but after repeating this process 10,000 times, for example, the error plummets to 0.0000351085. At this point, when we feed forward 0.05 and 0.1, the two outputs neurons generate 0.015912196 (vs 0.01 target) and 0.984065734 (vs 0.99 target).</a:t>
            </a:r>
            <a:endParaRPr lang="en-US" sz="2800" dirty="0"/>
          </a:p>
        </p:txBody>
      </p:sp>
    </p:spTree>
    <p:extLst>
      <p:ext uri="{BB962C8B-B14F-4D97-AF65-F5344CB8AC3E}">
        <p14:creationId xmlns:p14="http://schemas.microsoft.com/office/powerpoint/2010/main" val="2214986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
            <a:hlinkClick r:id="" action="ppaction://media"/>
            <a:extLst>
              <a:ext uri="{FF2B5EF4-FFF2-40B4-BE49-F238E27FC236}">
                <a16:creationId xmlns:a16="http://schemas.microsoft.com/office/drawing/2014/main" id="{13F713B6-0107-4D3C-8E3E-78C8F0577D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4975" y="0"/>
            <a:ext cx="8782050" cy="6819900"/>
          </a:xfrm>
          <a:prstGeom prst="rect">
            <a:avLst/>
          </a:prstGeom>
        </p:spPr>
      </p:pic>
    </p:spTree>
    <p:extLst>
      <p:ext uri="{BB962C8B-B14F-4D97-AF65-F5344CB8AC3E}">
        <p14:creationId xmlns:p14="http://schemas.microsoft.com/office/powerpoint/2010/main" val="391727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7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41A23F-FBC1-4011-A283-74E1C04E7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267" y="879749"/>
            <a:ext cx="6027461" cy="3686797"/>
          </a:xfrm>
          <a:prstGeom prst="rect">
            <a:avLst/>
          </a:prstGeom>
        </p:spPr>
      </p:pic>
      <p:sp>
        <p:nvSpPr>
          <p:cNvPr id="4" name="Rectangle 3">
            <a:extLst>
              <a:ext uri="{FF2B5EF4-FFF2-40B4-BE49-F238E27FC236}">
                <a16:creationId xmlns:a16="http://schemas.microsoft.com/office/drawing/2014/main" id="{8457C1B5-C135-451A-8AF9-0C9AB11136A0}"/>
              </a:ext>
            </a:extLst>
          </p:cNvPr>
          <p:cNvSpPr/>
          <p:nvPr/>
        </p:nvSpPr>
        <p:spPr>
          <a:xfrm>
            <a:off x="4107535" y="5393476"/>
            <a:ext cx="3976923" cy="584775"/>
          </a:xfrm>
          <a:prstGeom prst="rect">
            <a:avLst/>
          </a:prstGeom>
        </p:spPr>
        <p:txBody>
          <a:bodyPr wrap="none">
            <a:spAutoFit/>
          </a:bodyPr>
          <a:lstStyle/>
          <a:p>
            <a:r>
              <a:rPr lang="en-US" sz="3200" dirty="0">
                <a:hlinkClick r:id="rId3"/>
              </a:rPr>
              <a:t>https://nodejs.org/en/</a:t>
            </a:r>
            <a:endParaRPr lang="en-US" sz="3200" dirty="0"/>
          </a:p>
        </p:txBody>
      </p:sp>
      <p:pic>
        <p:nvPicPr>
          <p:cNvPr id="5" name="Picture 4">
            <a:extLst>
              <a:ext uri="{FF2B5EF4-FFF2-40B4-BE49-F238E27FC236}">
                <a16:creationId xmlns:a16="http://schemas.microsoft.com/office/drawing/2014/main" id="{5D0F2DBC-369B-4AEA-B838-CD98BC83CF3B}"/>
              </a:ext>
            </a:extLst>
          </p:cNvPr>
          <p:cNvPicPr>
            <a:picLocks noChangeAspect="1"/>
          </p:cNvPicPr>
          <p:nvPr/>
        </p:nvPicPr>
        <p:blipFill>
          <a:blip r:embed="rId4"/>
          <a:stretch>
            <a:fillRect/>
          </a:stretch>
        </p:blipFill>
        <p:spPr>
          <a:xfrm>
            <a:off x="783719" y="0"/>
            <a:ext cx="10624561" cy="6880164"/>
          </a:xfrm>
          <a:prstGeom prst="rect">
            <a:avLst/>
          </a:prstGeom>
        </p:spPr>
      </p:pic>
    </p:spTree>
    <p:extLst>
      <p:ext uri="{BB962C8B-B14F-4D97-AF65-F5344CB8AC3E}">
        <p14:creationId xmlns:p14="http://schemas.microsoft.com/office/powerpoint/2010/main" val="351576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2" name="Picture 41"/>
          <p:cNvPicPr/>
          <p:nvPr/>
        </p:nvPicPr>
        <p:blipFill rotWithShape="1">
          <a:blip r:embed="rId2"/>
          <a:srcRect b="78328"/>
          <a:stretch/>
        </p:blipFill>
        <p:spPr>
          <a:xfrm>
            <a:off x="214" y="537581"/>
            <a:ext cx="12239482" cy="5844275"/>
          </a:xfrm>
          <a:prstGeom prst="rect">
            <a:avLst/>
          </a:prstGeom>
          <a:ln>
            <a:noFill/>
          </a:ln>
        </p:spPr>
      </p:pic>
    </p:spTree>
    <p:extLst>
      <p:ext uri="{BB962C8B-B14F-4D97-AF65-F5344CB8AC3E}">
        <p14:creationId xmlns:p14="http://schemas.microsoft.com/office/powerpoint/2010/main" val="4293341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3" name="Picture 42"/>
          <p:cNvPicPr/>
          <p:nvPr/>
        </p:nvPicPr>
        <p:blipFill rotWithShape="1">
          <a:blip r:embed="rId2"/>
          <a:srcRect b="80240"/>
          <a:stretch/>
        </p:blipFill>
        <p:spPr>
          <a:xfrm>
            <a:off x="214" y="773733"/>
            <a:ext cx="12197847" cy="5310534"/>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4" name="Picture 43"/>
          <p:cNvPicPr/>
          <p:nvPr/>
        </p:nvPicPr>
        <p:blipFill rotWithShape="1">
          <a:blip r:embed="rId2"/>
          <a:srcRect b="44240"/>
          <a:stretch/>
        </p:blipFill>
        <p:spPr>
          <a:xfrm>
            <a:off x="2960750" y="2201"/>
            <a:ext cx="5580422" cy="6855799"/>
          </a:xfrm>
          <a:prstGeom prst="rect">
            <a:avLst/>
          </a:prstGeom>
          <a:ln>
            <a:noFill/>
          </a:ln>
        </p:spPr>
      </p:pic>
      <p:cxnSp>
        <p:nvCxnSpPr>
          <p:cNvPr id="3" name="Straight Arrow Connector 2">
            <a:extLst>
              <a:ext uri="{FF2B5EF4-FFF2-40B4-BE49-F238E27FC236}">
                <a16:creationId xmlns:a16="http://schemas.microsoft.com/office/drawing/2014/main" id="{5A17DB98-07E8-4F6B-8DCC-5AC8A03F3DD0}"/>
              </a:ext>
            </a:extLst>
          </p:cNvPr>
          <p:cNvCxnSpPr/>
          <p:nvPr/>
        </p:nvCxnSpPr>
        <p:spPr>
          <a:xfrm>
            <a:off x="5974080" y="1158240"/>
            <a:ext cx="924560" cy="405384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938169-63E7-4F74-A86A-0C3B257281E7}"/>
              </a:ext>
            </a:extLst>
          </p:cNvPr>
          <p:cNvSpPr txBox="1"/>
          <p:nvPr/>
        </p:nvSpPr>
        <p:spPr>
          <a:xfrm>
            <a:off x="5864017" y="5212080"/>
            <a:ext cx="2276970" cy="369332"/>
          </a:xfrm>
          <a:prstGeom prst="rect">
            <a:avLst/>
          </a:prstGeom>
          <a:noFill/>
          <a:ln>
            <a:solidFill>
              <a:srgbClr val="FF0000"/>
            </a:solidFill>
          </a:ln>
        </p:spPr>
        <p:txBody>
          <a:bodyPr wrap="none" rtlCol="0">
            <a:spAutoFit/>
          </a:bodyPr>
          <a:lstStyle/>
          <a:p>
            <a:r>
              <a:rPr lang="en-US" dirty="0">
                <a:solidFill>
                  <a:schemeClr val="bg1"/>
                </a:solidFill>
              </a:rPr>
              <a:t>express app –view=</a:t>
            </a:r>
            <a:r>
              <a:rPr lang="en-US" dirty="0" err="1">
                <a:solidFill>
                  <a:schemeClr val="bg1"/>
                </a:solidFill>
              </a:rPr>
              <a:t>ejs</a:t>
            </a:r>
            <a:endParaRPr lang="en-US" dirty="0">
              <a:solidFill>
                <a:schemeClr val="bg1"/>
              </a:solidFill>
            </a:endParaRPr>
          </a:p>
        </p:txBody>
      </p:sp>
    </p:spTree>
    <p:extLst>
      <p:ext uri="{BB962C8B-B14F-4D97-AF65-F5344CB8AC3E}">
        <p14:creationId xmlns:p14="http://schemas.microsoft.com/office/powerpoint/2010/main" val="136928565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5" name="Picture 44"/>
          <p:cNvPicPr/>
          <p:nvPr/>
        </p:nvPicPr>
        <p:blipFill rotWithShape="1">
          <a:blip r:embed="rId2"/>
          <a:srcRect b="77168"/>
          <a:stretch/>
        </p:blipFill>
        <p:spPr>
          <a:xfrm>
            <a:off x="214" y="362511"/>
            <a:ext cx="12191573" cy="6132978"/>
          </a:xfrm>
          <a:prstGeom prst="rect">
            <a:avLst/>
          </a:prstGeom>
          <a:ln>
            <a:noFill/>
          </a:ln>
        </p:spPr>
      </p:pic>
    </p:spTree>
    <p:extLst>
      <p:ext uri="{BB962C8B-B14F-4D97-AF65-F5344CB8AC3E}">
        <p14:creationId xmlns:p14="http://schemas.microsoft.com/office/powerpoint/2010/main" val="7818262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418B56-0EAE-4E28-8E52-3C9893CA4D19}"/>
              </a:ext>
            </a:extLst>
          </p:cNvPr>
          <p:cNvPicPr>
            <a:picLocks noChangeAspect="1"/>
          </p:cNvPicPr>
          <p:nvPr/>
        </p:nvPicPr>
        <p:blipFill>
          <a:blip r:embed="rId2"/>
          <a:stretch>
            <a:fillRect/>
          </a:stretch>
        </p:blipFill>
        <p:spPr>
          <a:xfrm>
            <a:off x="1824037" y="1671637"/>
            <a:ext cx="6524625" cy="4791075"/>
          </a:xfrm>
          <a:prstGeom prst="rect">
            <a:avLst/>
          </a:prstGeom>
        </p:spPr>
      </p:pic>
      <p:pic>
        <p:nvPicPr>
          <p:cNvPr id="3" name="Picture 2">
            <a:extLst>
              <a:ext uri="{FF2B5EF4-FFF2-40B4-BE49-F238E27FC236}">
                <a16:creationId xmlns:a16="http://schemas.microsoft.com/office/drawing/2014/main" id="{3008A374-F5B6-437D-84F2-ECABDD924434}"/>
              </a:ext>
            </a:extLst>
          </p:cNvPr>
          <p:cNvPicPr>
            <a:picLocks noChangeAspect="1"/>
          </p:cNvPicPr>
          <p:nvPr/>
        </p:nvPicPr>
        <p:blipFill>
          <a:blip r:embed="rId3"/>
          <a:stretch>
            <a:fillRect/>
          </a:stretch>
        </p:blipFill>
        <p:spPr>
          <a:xfrm>
            <a:off x="4410074" y="2119312"/>
            <a:ext cx="952501" cy="979911"/>
          </a:xfrm>
          <a:prstGeom prst="rect">
            <a:avLst/>
          </a:prstGeom>
        </p:spPr>
      </p:pic>
      <p:pic>
        <p:nvPicPr>
          <p:cNvPr id="4" name="Picture 3">
            <a:extLst>
              <a:ext uri="{FF2B5EF4-FFF2-40B4-BE49-F238E27FC236}">
                <a16:creationId xmlns:a16="http://schemas.microsoft.com/office/drawing/2014/main" id="{CCEE0363-6CC3-4E62-89F2-2268999A903E}"/>
              </a:ext>
            </a:extLst>
          </p:cNvPr>
          <p:cNvPicPr>
            <a:picLocks noChangeAspect="1"/>
          </p:cNvPicPr>
          <p:nvPr/>
        </p:nvPicPr>
        <p:blipFill>
          <a:blip r:embed="rId4"/>
          <a:stretch>
            <a:fillRect/>
          </a:stretch>
        </p:blipFill>
        <p:spPr>
          <a:xfrm>
            <a:off x="5653087" y="2163682"/>
            <a:ext cx="979911" cy="959353"/>
          </a:xfrm>
          <a:prstGeom prst="rect">
            <a:avLst/>
          </a:prstGeom>
        </p:spPr>
      </p:pic>
    </p:spTree>
    <p:extLst>
      <p:ext uri="{BB962C8B-B14F-4D97-AF65-F5344CB8AC3E}">
        <p14:creationId xmlns:p14="http://schemas.microsoft.com/office/powerpoint/2010/main" val="1940866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6" name="Picture 45"/>
          <p:cNvPicPr/>
          <p:nvPr/>
        </p:nvPicPr>
        <p:blipFill rotWithShape="1">
          <a:blip r:embed="rId2"/>
          <a:srcRect b="84886"/>
          <a:stretch/>
        </p:blipFill>
        <p:spPr>
          <a:xfrm>
            <a:off x="-9166" y="1396009"/>
            <a:ext cx="12210331" cy="4065982"/>
          </a:xfrm>
          <a:prstGeom prst="rect">
            <a:avLst/>
          </a:prstGeom>
          <a:ln>
            <a:noFill/>
          </a:ln>
        </p:spPr>
      </p:pic>
    </p:spTree>
    <p:extLst>
      <p:ext uri="{BB962C8B-B14F-4D97-AF65-F5344CB8AC3E}">
        <p14:creationId xmlns:p14="http://schemas.microsoft.com/office/powerpoint/2010/main" val="142345544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4698FB-9250-4A85-AB6B-3F13EB78A7D5}"/>
              </a:ext>
            </a:extLst>
          </p:cNvPr>
          <p:cNvPicPr>
            <a:picLocks noChangeAspect="1"/>
          </p:cNvPicPr>
          <p:nvPr/>
        </p:nvPicPr>
        <p:blipFill>
          <a:blip r:embed="rId2"/>
          <a:stretch>
            <a:fillRect/>
          </a:stretch>
        </p:blipFill>
        <p:spPr>
          <a:xfrm>
            <a:off x="1100013" y="1790700"/>
            <a:ext cx="9991973" cy="3126740"/>
          </a:xfrm>
          <a:prstGeom prst="rect">
            <a:avLst/>
          </a:prstGeom>
        </p:spPr>
      </p:pic>
      <p:pic>
        <p:nvPicPr>
          <p:cNvPr id="5" name="Picture 4">
            <a:extLst>
              <a:ext uri="{FF2B5EF4-FFF2-40B4-BE49-F238E27FC236}">
                <a16:creationId xmlns:a16="http://schemas.microsoft.com/office/drawing/2014/main" id="{D4166D09-6A0D-44FD-A9FC-E404507C9D1A}"/>
              </a:ext>
            </a:extLst>
          </p:cNvPr>
          <p:cNvPicPr>
            <a:picLocks noChangeAspect="1"/>
          </p:cNvPicPr>
          <p:nvPr/>
        </p:nvPicPr>
        <p:blipFill>
          <a:blip r:embed="rId3"/>
          <a:stretch>
            <a:fillRect/>
          </a:stretch>
        </p:blipFill>
        <p:spPr>
          <a:xfrm>
            <a:off x="2154713" y="723623"/>
            <a:ext cx="7882573" cy="5410754"/>
          </a:xfrm>
          <a:prstGeom prst="rect">
            <a:avLst/>
          </a:prstGeom>
        </p:spPr>
      </p:pic>
      <p:pic>
        <p:nvPicPr>
          <p:cNvPr id="6" name="Picture 5">
            <a:extLst>
              <a:ext uri="{FF2B5EF4-FFF2-40B4-BE49-F238E27FC236}">
                <a16:creationId xmlns:a16="http://schemas.microsoft.com/office/drawing/2014/main" id="{7D1D76F6-9240-4AD4-A00A-A6C8E0699F6E}"/>
              </a:ext>
            </a:extLst>
          </p:cNvPr>
          <p:cNvPicPr>
            <a:picLocks noChangeAspect="1"/>
          </p:cNvPicPr>
          <p:nvPr/>
        </p:nvPicPr>
        <p:blipFill>
          <a:blip r:embed="rId4"/>
          <a:stretch>
            <a:fillRect/>
          </a:stretch>
        </p:blipFill>
        <p:spPr>
          <a:xfrm>
            <a:off x="1869757" y="865740"/>
            <a:ext cx="8656003" cy="5207677"/>
          </a:xfrm>
          <a:prstGeom prst="rect">
            <a:avLst/>
          </a:prstGeom>
        </p:spPr>
      </p:pic>
      <p:pic>
        <p:nvPicPr>
          <p:cNvPr id="7" name="Picture 6">
            <a:extLst>
              <a:ext uri="{FF2B5EF4-FFF2-40B4-BE49-F238E27FC236}">
                <a16:creationId xmlns:a16="http://schemas.microsoft.com/office/drawing/2014/main" id="{EF12895B-EE57-4FBC-9513-81BA7E9D8FE8}"/>
              </a:ext>
            </a:extLst>
          </p:cNvPr>
          <p:cNvPicPr>
            <a:picLocks noChangeAspect="1"/>
          </p:cNvPicPr>
          <p:nvPr/>
        </p:nvPicPr>
        <p:blipFill>
          <a:blip r:embed="rId5"/>
          <a:stretch>
            <a:fillRect/>
          </a:stretch>
        </p:blipFill>
        <p:spPr>
          <a:xfrm>
            <a:off x="1024539" y="2078037"/>
            <a:ext cx="10067447" cy="2701925"/>
          </a:xfrm>
          <a:prstGeom prst="rect">
            <a:avLst/>
          </a:prstGeom>
        </p:spPr>
      </p:pic>
      <p:pic>
        <p:nvPicPr>
          <p:cNvPr id="8" name="Picture 7">
            <a:extLst>
              <a:ext uri="{FF2B5EF4-FFF2-40B4-BE49-F238E27FC236}">
                <a16:creationId xmlns:a16="http://schemas.microsoft.com/office/drawing/2014/main" id="{34779F47-343F-4254-8C20-C2BC84D638D1}"/>
              </a:ext>
            </a:extLst>
          </p:cNvPr>
          <p:cNvPicPr>
            <a:picLocks noChangeAspect="1"/>
          </p:cNvPicPr>
          <p:nvPr/>
        </p:nvPicPr>
        <p:blipFill>
          <a:blip r:embed="rId6"/>
          <a:stretch>
            <a:fillRect/>
          </a:stretch>
        </p:blipFill>
        <p:spPr>
          <a:xfrm>
            <a:off x="1950401" y="181875"/>
            <a:ext cx="8494713" cy="6575405"/>
          </a:xfrm>
          <a:prstGeom prst="rect">
            <a:avLst/>
          </a:prstGeom>
        </p:spPr>
      </p:pic>
    </p:spTree>
    <p:extLst>
      <p:ext uri="{BB962C8B-B14F-4D97-AF65-F5344CB8AC3E}">
        <p14:creationId xmlns:p14="http://schemas.microsoft.com/office/powerpoint/2010/main" val="183328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123829-7B79-4B61-97D1-495713FC7A57}"/>
              </a:ext>
            </a:extLst>
          </p:cNvPr>
          <p:cNvPicPr>
            <a:picLocks noChangeAspect="1"/>
          </p:cNvPicPr>
          <p:nvPr/>
        </p:nvPicPr>
        <p:blipFill>
          <a:blip r:embed="rId2"/>
          <a:stretch>
            <a:fillRect/>
          </a:stretch>
        </p:blipFill>
        <p:spPr>
          <a:xfrm>
            <a:off x="2326004" y="305035"/>
            <a:ext cx="7163435" cy="6247929"/>
          </a:xfrm>
          <a:prstGeom prst="rect">
            <a:avLst/>
          </a:prstGeom>
        </p:spPr>
      </p:pic>
      <p:pic>
        <p:nvPicPr>
          <p:cNvPr id="3" name="Picture 2">
            <a:extLst>
              <a:ext uri="{FF2B5EF4-FFF2-40B4-BE49-F238E27FC236}">
                <a16:creationId xmlns:a16="http://schemas.microsoft.com/office/drawing/2014/main" id="{8496B0D1-8804-4E9C-9945-0595F36E52C5}"/>
              </a:ext>
            </a:extLst>
          </p:cNvPr>
          <p:cNvPicPr>
            <a:picLocks noChangeAspect="1"/>
          </p:cNvPicPr>
          <p:nvPr/>
        </p:nvPicPr>
        <p:blipFill>
          <a:blip r:embed="rId3"/>
          <a:stretch>
            <a:fillRect/>
          </a:stretch>
        </p:blipFill>
        <p:spPr>
          <a:xfrm>
            <a:off x="2164080" y="135416"/>
            <a:ext cx="7701916" cy="6587165"/>
          </a:xfrm>
          <a:prstGeom prst="rect">
            <a:avLst/>
          </a:prstGeom>
        </p:spPr>
      </p:pic>
      <p:pic>
        <p:nvPicPr>
          <p:cNvPr id="4" name="Picture 3">
            <a:extLst>
              <a:ext uri="{FF2B5EF4-FFF2-40B4-BE49-F238E27FC236}">
                <a16:creationId xmlns:a16="http://schemas.microsoft.com/office/drawing/2014/main" id="{F1C638D6-2CAB-4247-8632-DEEC8BDAA2BF}"/>
              </a:ext>
            </a:extLst>
          </p:cNvPr>
          <p:cNvPicPr>
            <a:picLocks noChangeAspect="1"/>
          </p:cNvPicPr>
          <p:nvPr/>
        </p:nvPicPr>
        <p:blipFill>
          <a:blip r:embed="rId4"/>
          <a:stretch>
            <a:fillRect/>
          </a:stretch>
        </p:blipFill>
        <p:spPr>
          <a:xfrm>
            <a:off x="1918492" y="1214793"/>
            <a:ext cx="7978458" cy="4428410"/>
          </a:xfrm>
          <a:prstGeom prst="rect">
            <a:avLst/>
          </a:prstGeom>
        </p:spPr>
      </p:pic>
      <p:pic>
        <p:nvPicPr>
          <p:cNvPr id="5" name="Picture 4">
            <a:extLst>
              <a:ext uri="{FF2B5EF4-FFF2-40B4-BE49-F238E27FC236}">
                <a16:creationId xmlns:a16="http://schemas.microsoft.com/office/drawing/2014/main" id="{5A1C5357-A59B-4C26-99C9-E73DD6B6A4C7}"/>
              </a:ext>
            </a:extLst>
          </p:cNvPr>
          <p:cNvPicPr>
            <a:picLocks noChangeAspect="1"/>
          </p:cNvPicPr>
          <p:nvPr/>
        </p:nvPicPr>
        <p:blipFill>
          <a:blip r:embed="rId5"/>
          <a:stretch>
            <a:fillRect/>
          </a:stretch>
        </p:blipFill>
        <p:spPr>
          <a:xfrm>
            <a:off x="2605086" y="690816"/>
            <a:ext cx="5736274" cy="5862148"/>
          </a:xfrm>
          <a:prstGeom prst="rect">
            <a:avLst/>
          </a:prstGeom>
        </p:spPr>
      </p:pic>
      <p:pic>
        <p:nvPicPr>
          <p:cNvPr id="6" name="Picture 5">
            <a:extLst>
              <a:ext uri="{FF2B5EF4-FFF2-40B4-BE49-F238E27FC236}">
                <a16:creationId xmlns:a16="http://schemas.microsoft.com/office/drawing/2014/main" id="{50CDD0F8-46B8-419F-9862-64CCF439FA35}"/>
              </a:ext>
            </a:extLst>
          </p:cNvPr>
          <p:cNvPicPr>
            <a:picLocks noChangeAspect="1"/>
          </p:cNvPicPr>
          <p:nvPr/>
        </p:nvPicPr>
        <p:blipFill>
          <a:blip r:embed="rId6"/>
          <a:stretch>
            <a:fillRect/>
          </a:stretch>
        </p:blipFill>
        <p:spPr>
          <a:xfrm>
            <a:off x="1949447" y="522825"/>
            <a:ext cx="8078473" cy="5812349"/>
          </a:xfrm>
          <a:prstGeom prst="rect">
            <a:avLst/>
          </a:prstGeom>
        </p:spPr>
      </p:pic>
      <p:pic>
        <p:nvPicPr>
          <p:cNvPr id="7" name="Picture 6">
            <a:extLst>
              <a:ext uri="{FF2B5EF4-FFF2-40B4-BE49-F238E27FC236}">
                <a16:creationId xmlns:a16="http://schemas.microsoft.com/office/drawing/2014/main" id="{DF84BAA0-9373-415C-A497-B06062DFC64A}"/>
              </a:ext>
            </a:extLst>
          </p:cNvPr>
          <p:cNvPicPr>
            <a:picLocks noChangeAspect="1"/>
          </p:cNvPicPr>
          <p:nvPr/>
        </p:nvPicPr>
        <p:blipFill>
          <a:blip r:embed="rId7"/>
          <a:stretch>
            <a:fillRect/>
          </a:stretch>
        </p:blipFill>
        <p:spPr>
          <a:xfrm>
            <a:off x="922007" y="1289069"/>
            <a:ext cx="10186062" cy="4279858"/>
          </a:xfrm>
          <a:prstGeom prst="rect">
            <a:avLst/>
          </a:prstGeom>
        </p:spPr>
      </p:pic>
      <p:pic>
        <p:nvPicPr>
          <p:cNvPr id="8" name="Picture 7">
            <a:extLst>
              <a:ext uri="{FF2B5EF4-FFF2-40B4-BE49-F238E27FC236}">
                <a16:creationId xmlns:a16="http://schemas.microsoft.com/office/drawing/2014/main" id="{C959D591-499B-4FF1-B227-72A0859AE5C9}"/>
              </a:ext>
            </a:extLst>
          </p:cNvPr>
          <p:cNvPicPr>
            <a:picLocks noChangeAspect="1"/>
          </p:cNvPicPr>
          <p:nvPr/>
        </p:nvPicPr>
        <p:blipFill>
          <a:blip r:embed="rId8"/>
          <a:stretch>
            <a:fillRect/>
          </a:stretch>
        </p:blipFill>
        <p:spPr>
          <a:xfrm>
            <a:off x="2326004" y="305035"/>
            <a:ext cx="6945951" cy="5955815"/>
          </a:xfrm>
          <a:prstGeom prst="rect">
            <a:avLst/>
          </a:prstGeom>
        </p:spPr>
      </p:pic>
      <p:pic>
        <p:nvPicPr>
          <p:cNvPr id="9" name="Picture 8">
            <a:extLst>
              <a:ext uri="{FF2B5EF4-FFF2-40B4-BE49-F238E27FC236}">
                <a16:creationId xmlns:a16="http://schemas.microsoft.com/office/drawing/2014/main" id="{192C90A9-BF4C-4448-A318-840B46CFCAF7}"/>
              </a:ext>
            </a:extLst>
          </p:cNvPr>
          <p:cNvPicPr>
            <a:picLocks noChangeAspect="1"/>
          </p:cNvPicPr>
          <p:nvPr/>
        </p:nvPicPr>
        <p:blipFill>
          <a:blip r:embed="rId9"/>
          <a:stretch>
            <a:fillRect/>
          </a:stretch>
        </p:blipFill>
        <p:spPr>
          <a:xfrm>
            <a:off x="1795025" y="650637"/>
            <a:ext cx="8225391" cy="5610213"/>
          </a:xfrm>
          <a:prstGeom prst="rect">
            <a:avLst/>
          </a:prstGeom>
        </p:spPr>
      </p:pic>
      <p:pic>
        <p:nvPicPr>
          <p:cNvPr id="10" name="Picture 9">
            <a:extLst>
              <a:ext uri="{FF2B5EF4-FFF2-40B4-BE49-F238E27FC236}">
                <a16:creationId xmlns:a16="http://schemas.microsoft.com/office/drawing/2014/main" id="{D1E9DEFE-3E76-482D-BDDC-9BED52E8A209}"/>
              </a:ext>
            </a:extLst>
          </p:cNvPr>
          <p:cNvPicPr>
            <a:picLocks noChangeAspect="1"/>
          </p:cNvPicPr>
          <p:nvPr/>
        </p:nvPicPr>
        <p:blipFill>
          <a:blip r:embed="rId10"/>
          <a:stretch>
            <a:fillRect/>
          </a:stretch>
        </p:blipFill>
        <p:spPr>
          <a:xfrm>
            <a:off x="1454693" y="1087437"/>
            <a:ext cx="8787860" cy="4736611"/>
          </a:xfrm>
          <a:prstGeom prst="rect">
            <a:avLst/>
          </a:prstGeom>
        </p:spPr>
      </p:pic>
      <p:pic>
        <p:nvPicPr>
          <p:cNvPr id="11" name="Picture 10">
            <a:extLst>
              <a:ext uri="{FF2B5EF4-FFF2-40B4-BE49-F238E27FC236}">
                <a16:creationId xmlns:a16="http://schemas.microsoft.com/office/drawing/2014/main" id="{F83AEDBF-B250-4BB3-A1E6-826AF8EE39FB}"/>
              </a:ext>
            </a:extLst>
          </p:cNvPr>
          <p:cNvPicPr>
            <a:picLocks noChangeAspect="1"/>
          </p:cNvPicPr>
          <p:nvPr/>
        </p:nvPicPr>
        <p:blipFill>
          <a:blip r:embed="rId11"/>
          <a:stretch>
            <a:fillRect/>
          </a:stretch>
        </p:blipFill>
        <p:spPr>
          <a:xfrm>
            <a:off x="389027" y="932688"/>
            <a:ext cx="11413946" cy="4992620"/>
          </a:xfrm>
          <a:prstGeom prst="rect">
            <a:avLst/>
          </a:prstGeom>
        </p:spPr>
      </p:pic>
      <p:pic>
        <p:nvPicPr>
          <p:cNvPr id="12" name="Picture 11">
            <a:extLst>
              <a:ext uri="{FF2B5EF4-FFF2-40B4-BE49-F238E27FC236}">
                <a16:creationId xmlns:a16="http://schemas.microsoft.com/office/drawing/2014/main" id="{00B1009F-279D-4AE1-B2B2-C0BBEDFF73DB}"/>
              </a:ext>
            </a:extLst>
          </p:cNvPr>
          <p:cNvPicPr>
            <a:picLocks noChangeAspect="1"/>
          </p:cNvPicPr>
          <p:nvPr/>
        </p:nvPicPr>
        <p:blipFill>
          <a:blip r:embed="rId12"/>
          <a:stretch>
            <a:fillRect/>
          </a:stretch>
        </p:blipFill>
        <p:spPr>
          <a:xfrm>
            <a:off x="2186158" y="796109"/>
            <a:ext cx="7443123" cy="5129199"/>
          </a:xfrm>
          <a:prstGeom prst="rect">
            <a:avLst/>
          </a:prstGeom>
        </p:spPr>
      </p:pic>
    </p:spTree>
    <p:extLst>
      <p:ext uri="{BB962C8B-B14F-4D97-AF65-F5344CB8AC3E}">
        <p14:creationId xmlns:p14="http://schemas.microsoft.com/office/powerpoint/2010/main" val="294573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9"/>
                                        </p:tgtEl>
                                      </p:cBhvr>
                                    </p:animEffect>
                                    <p:set>
                                      <p:cBhvr>
                                        <p:cTn id="70" dur="1" fill="hold">
                                          <p:stCondLst>
                                            <p:cond delay="499"/>
                                          </p:stCondLst>
                                        </p:cTn>
                                        <p:tgtEl>
                                          <p:spTgt spid="9"/>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0"/>
                                        </p:tgtEl>
                                      </p:cBhvr>
                                    </p:animEffect>
                                    <p:set>
                                      <p:cBhvr>
                                        <p:cTn id="79" dur="1" fill="hold">
                                          <p:stCondLst>
                                            <p:cond delay="499"/>
                                          </p:stCondLst>
                                        </p:cTn>
                                        <p:tgtEl>
                                          <p:spTgt spid="10"/>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1"/>
                                        </p:tgtEl>
                                      </p:cBhvr>
                                    </p:animEffect>
                                    <p:set>
                                      <p:cBhvr>
                                        <p:cTn id="88" dur="1" fill="hold">
                                          <p:stCondLst>
                                            <p:cond delay="499"/>
                                          </p:stCondLst>
                                        </p:cTn>
                                        <p:tgtEl>
                                          <p:spTgt spid="1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DD058-71E0-4B13-ACA7-EC53EE61B78F}"/>
              </a:ext>
            </a:extLst>
          </p:cNvPr>
          <p:cNvSpPr txBox="1"/>
          <p:nvPr/>
        </p:nvSpPr>
        <p:spPr>
          <a:xfrm>
            <a:off x="4942222" y="3013501"/>
            <a:ext cx="2307555" cy="830997"/>
          </a:xfrm>
          <a:prstGeom prst="rect">
            <a:avLst/>
          </a:prstGeom>
          <a:noFill/>
        </p:spPr>
        <p:txBody>
          <a:bodyPr wrap="none" rtlCol="0">
            <a:spAutoFit/>
          </a:bodyPr>
          <a:lstStyle/>
          <a:p>
            <a:r>
              <a:rPr lang="en-US" sz="4800" dirty="0">
                <a:solidFill>
                  <a:schemeClr val="bg1">
                    <a:lumMod val="65000"/>
                  </a:schemeClr>
                </a:solidFill>
              </a:rPr>
              <a:t>Update?</a:t>
            </a:r>
          </a:p>
        </p:txBody>
      </p:sp>
      <p:pic>
        <p:nvPicPr>
          <p:cNvPr id="3" name="Picture 2">
            <a:extLst>
              <a:ext uri="{FF2B5EF4-FFF2-40B4-BE49-F238E27FC236}">
                <a16:creationId xmlns:a16="http://schemas.microsoft.com/office/drawing/2014/main" id="{7BB7B6AE-6880-46F1-9564-F581B46CE61E}"/>
              </a:ext>
            </a:extLst>
          </p:cNvPr>
          <p:cNvPicPr>
            <a:picLocks noChangeAspect="1"/>
          </p:cNvPicPr>
          <p:nvPr/>
        </p:nvPicPr>
        <p:blipFill>
          <a:blip r:embed="rId2"/>
          <a:stretch>
            <a:fillRect/>
          </a:stretch>
        </p:blipFill>
        <p:spPr>
          <a:xfrm>
            <a:off x="2019300" y="133350"/>
            <a:ext cx="8153400" cy="6591300"/>
          </a:xfrm>
          <a:prstGeom prst="rect">
            <a:avLst/>
          </a:prstGeom>
        </p:spPr>
      </p:pic>
    </p:spTree>
    <p:extLst>
      <p:ext uri="{BB962C8B-B14F-4D97-AF65-F5344CB8AC3E}">
        <p14:creationId xmlns:p14="http://schemas.microsoft.com/office/powerpoint/2010/main" val="424579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507392-63B9-46DB-B22C-C4E451537888}"/>
              </a:ext>
            </a:extLst>
          </p:cNvPr>
          <p:cNvPicPr>
            <a:picLocks noChangeAspect="1"/>
          </p:cNvPicPr>
          <p:nvPr/>
        </p:nvPicPr>
        <p:blipFill>
          <a:blip r:embed="rId2"/>
          <a:stretch>
            <a:fillRect/>
          </a:stretch>
        </p:blipFill>
        <p:spPr>
          <a:xfrm>
            <a:off x="3425190" y="1232534"/>
            <a:ext cx="4784090" cy="4620251"/>
          </a:xfrm>
          <a:prstGeom prst="rect">
            <a:avLst/>
          </a:prstGeom>
        </p:spPr>
      </p:pic>
      <p:pic>
        <p:nvPicPr>
          <p:cNvPr id="3" name="Picture 2">
            <a:extLst>
              <a:ext uri="{FF2B5EF4-FFF2-40B4-BE49-F238E27FC236}">
                <a16:creationId xmlns:a16="http://schemas.microsoft.com/office/drawing/2014/main" id="{DAE8C644-E2C6-42C9-B17B-41CA47FDB006}"/>
              </a:ext>
            </a:extLst>
          </p:cNvPr>
          <p:cNvPicPr>
            <a:picLocks noChangeAspect="1"/>
          </p:cNvPicPr>
          <p:nvPr/>
        </p:nvPicPr>
        <p:blipFill>
          <a:blip r:embed="rId3"/>
          <a:stretch>
            <a:fillRect/>
          </a:stretch>
        </p:blipFill>
        <p:spPr>
          <a:xfrm>
            <a:off x="174942" y="2585708"/>
            <a:ext cx="11861964" cy="1264932"/>
          </a:xfrm>
          <a:prstGeom prst="rect">
            <a:avLst/>
          </a:prstGeom>
        </p:spPr>
      </p:pic>
      <p:pic>
        <p:nvPicPr>
          <p:cNvPr id="4" name="Picture 3">
            <a:extLst>
              <a:ext uri="{FF2B5EF4-FFF2-40B4-BE49-F238E27FC236}">
                <a16:creationId xmlns:a16="http://schemas.microsoft.com/office/drawing/2014/main" id="{B938F45C-A57D-4E03-BB88-998301CA247D}"/>
              </a:ext>
            </a:extLst>
          </p:cNvPr>
          <p:cNvPicPr>
            <a:picLocks noChangeAspect="1"/>
          </p:cNvPicPr>
          <p:nvPr/>
        </p:nvPicPr>
        <p:blipFill>
          <a:blip r:embed="rId4"/>
          <a:stretch>
            <a:fillRect/>
          </a:stretch>
        </p:blipFill>
        <p:spPr>
          <a:xfrm>
            <a:off x="2023744" y="169703"/>
            <a:ext cx="8418297" cy="6518593"/>
          </a:xfrm>
          <a:prstGeom prst="rect">
            <a:avLst/>
          </a:prstGeom>
        </p:spPr>
      </p:pic>
      <p:pic>
        <p:nvPicPr>
          <p:cNvPr id="5" name="Picture 4">
            <a:extLst>
              <a:ext uri="{FF2B5EF4-FFF2-40B4-BE49-F238E27FC236}">
                <a16:creationId xmlns:a16="http://schemas.microsoft.com/office/drawing/2014/main" id="{99D694C2-C298-4C7E-9CDE-3D0010C074F7}"/>
              </a:ext>
            </a:extLst>
          </p:cNvPr>
          <p:cNvPicPr>
            <a:picLocks noChangeAspect="1"/>
          </p:cNvPicPr>
          <p:nvPr/>
        </p:nvPicPr>
        <p:blipFill>
          <a:blip r:embed="rId5"/>
          <a:stretch>
            <a:fillRect/>
          </a:stretch>
        </p:blipFill>
        <p:spPr>
          <a:xfrm>
            <a:off x="2972117" y="313941"/>
            <a:ext cx="6247765" cy="6230116"/>
          </a:xfrm>
          <a:prstGeom prst="rect">
            <a:avLst/>
          </a:prstGeom>
        </p:spPr>
      </p:pic>
      <p:pic>
        <p:nvPicPr>
          <p:cNvPr id="6" name="Picture 5">
            <a:extLst>
              <a:ext uri="{FF2B5EF4-FFF2-40B4-BE49-F238E27FC236}">
                <a16:creationId xmlns:a16="http://schemas.microsoft.com/office/drawing/2014/main" id="{6599C4DA-D804-4413-8F45-516DED4B7A7B}"/>
              </a:ext>
            </a:extLst>
          </p:cNvPr>
          <p:cNvPicPr>
            <a:picLocks noChangeAspect="1"/>
          </p:cNvPicPr>
          <p:nvPr/>
        </p:nvPicPr>
        <p:blipFill>
          <a:blip r:embed="rId6"/>
          <a:stretch>
            <a:fillRect/>
          </a:stretch>
        </p:blipFill>
        <p:spPr>
          <a:xfrm>
            <a:off x="3671094" y="166360"/>
            <a:ext cx="3857466" cy="6523816"/>
          </a:xfrm>
          <a:prstGeom prst="rect">
            <a:avLst/>
          </a:prstGeom>
        </p:spPr>
      </p:pic>
      <p:pic>
        <p:nvPicPr>
          <p:cNvPr id="7" name="Picture 6">
            <a:extLst>
              <a:ext uri="{FF2B5EF4-FFF2-40B4-BE49-F238E27FC236}">
                <a16:creationId xmlns:a16="http://schemas.microsoft.com/office/drawing/2014/main" id="{F587FFCA-095B-452B-8120-4F3DDE33ECDC}"/>
              </a:ext>
            </a:extLst>
          </p:cNvPr>
          <p:cNvPicPr>
            <a:picLocks noChangeAspect="1"/>
          </p:cNvPicPr>
          <p:nvPr/>
        </p:nvPicPr>
        <p:blipFill>
          <a:blip r:embed="rId7"/>
          <a:stretch>
            <a:fillRect/>
          </a:stretch>
        </p:blipFill>
        <p:spPr>
          <a:xfrm>
            <a:off x="1705862" y="1118142"/>
            <a:ext cx="8736179" cy="4620251"/>
          </a:xfrm>
          <a:prstGeom prst="rect">
            <a:avLst/>
          </a:prstGeom>
        </p:spPr>
      </p:pic>
    </p:spTree>
    <p:extLst>
      <p:ext uri="{BB962C8B-B14F-4D97-AF65-F5344CB8AC3E}">
        <p14:creationId xmlns:p14="http://schemas.microsoft.com/office/powerpoint/2010/main" val="337817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2019-06-13_23-45-22">
            <a:hlinkClick r:id="" action="ppaction://media"/>
            <a:extLst>
              <a:ext uri="{FF2B5EF4-FFF2-40B4-BE49-F238E27FC236}">
                <a16:creationId xmlns:a16="http://schemas.microsoft.com/office/drawing/2014/main" id="{30A799B2-5662-41A9-A7E4-703E9E4BEC52}"/>
              </a:ext>
            </a:extLst>
          </p:cNvPr>
          <p:cNvPicPr>
            <a:picLocks noChangeAspect="1"/>
          </p:cNvPicPr>
          <p:nvPr>
            <a:videoFile r:link="rId1"/>
            <p:extLst>
              <p:ext uri="{DAA4B4D4-6D71-4841-9C94-3DE7FCFB9230}">
                <p14:media xmlns:p14="http://schemas.microsoft.com/office/powerpoint/2010/main" r:embed="rId2">
                  <p14:trim end="87531"/>
                </p14:media>
              </p:ext>
            </p:extLst>
          </p:nvPr>
        </p:nvPicPr>
        <p:blipFill>
          <a:blip r:embed="rId4"/>
          <a:stretch>
            <a:fillRect/>
          </a:stretch>
        </p:blipFill>
        <p:spPr>
          <a:xfrm>
            <a:off x="1118870" y="270436"/>
            <a:ext cx="9954260" cy="6317127"/>
          </a:xfrm>
          <a:prstGeom prst="rect">
            <a:avLst/>
          </a:prstGeom>
        </p:spPr>
      </p:pic>
      <p:pic>
        <p:nvPicPr>
          <p:cNvPr id="3" name="2019-06-13_23-45-22">
            <a:hlinkClick r:id="" action="ppaction://media"/>
            <a:extLst>
              <a:ext uri="{FF2B5EF4-FFF2-40B4-BE49-F238E27FC236}">
                <a16:creationId xmlns:a16="http://schemas.microsoft.com/office/drawing/2014/main" id="{C734239F-228E-4F41-B3D1-92E723E62E3F}"/>
              </a:ext>
            </a:extLst>
          </p:cNvPr>
          <p:cNvPicPr>
            <a:picLocks noChangeAspect="1"/>
          </p:cNvPicPr>
          <p:nvPr>
            <a:videoFile r:link="rId1"/>
            <p:extLst>
              <p:ext uri="{DAA4B4D4-6D71-4841-9C94-3DE7FCFB9230}">
                <p14:media xmlns:p14="http://schemas.microsoft.com/office/powerpoint/2010/main" r:embed="rId2">
                  <p14:trim st="86555"/>
                </p14:media>
              </p:ext>
            </p:extLst>
          </p:nvPr>
        </p:nvPicPr>
        <p:blipFill>
          <a:blip r:embed="rId5"/>
          <a:stretch>
            <a:fillRect/>
          </a:stretch>
        </p:blipFill>
        <p:spPr>
          <a:xfrm>
            <a:off x="1118870" y="270436"/>
            <a:ext cx="9954260" cy="6317127"/>
          </a:xfrm>
          <a:prstGeom prst="rect">
            <a:avLst/>
          </a:prstGeom>
        </p:spPr>
      </p:pic>
    </p:spTree>
    <p:extLst>
      <p:ext uri="{BB962C8B-B14F-4D97-AF65-F5344CB8AC3E}">
        <p14:creationId xmlns:p14="http://schemas.microsoft.com/office/powerpoint/2010/main" val="100910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 presetClass="mediacall" presetSubtype="0" fill="hold" nodeType="afterEffect">
                                  <p:stCondLst>
                                    <p:cond delay="0"/>
                                  </p:stCondLst>
                                  <p:childTnLst>
                                    <p:cmd type="call" cmd="playFrom(0.0)">
                                      <p:cBhvr>
                                        <p:cTn id="18" dur="209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video>
              <p:cMediaNode vol="80000">
                <p:cTn id="20"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B02013-42C4-4B5A-9AF4-0CACAA3F0491}"/>
              </a:ext>
            </a:extLst>
          </p:cNvPr>
          <p:cNvPicPr>
            <a:picLocks noChangeAspect="1"/>
          </p:cNvPicPr>
          <p:nvPr/>
        </p:nvPicPr>
        <p:blipFill>
          <a:blip r:embed="rId2"/>
          <a:stretch>
            <a:fillRect/>
          </a:stretch>
        </p:blipFill>
        <p:spPr>
          <a:xfrm>
            <a:off x="1628775" y="1905000"/>
            <a:ext cx="6648450" cy="4572000"/>
          </a:xfrm>
          <a:prstGeom prst="rect">
            <a:avLst/>
          </a:prstGeom>
        </p:spPr>
      </p:pic>
      <p:sp>
        <p:nvSpPr>
          <p:cNvPr id="8" name="Rectangle 7">
            <a:extLst>
              <a:ext uri="{FF2B5EF4-FFF2-40B4-BE49-F238E27FC236}">
                <a16:creationId xmlns:a16="http://schemas.microsoft.com/office/drawing/2014/main" id="{2A13B90D-2F3C-4CB2-A8E1-84449BB01A8D}"/>
              </a:ext>
            </a:extLst>
          </p:cNvPr>
          <p:cNvSpPr/>
          <p:nvPr/>
        </p:nvSpPr>
        <p:spPr>
          <a:xfrm>
            <a:off x="3267075" y="3619500"/>
            <a:ext cx="1209675" cy="647700"/>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381080-3586-4C56-8E43-FA0B20FC2471}"/>
              </a:ext>
            </a:extLst>
          </p:cNvPr>
          <p:cNvSpPr/>
          <p:nvPr/>
        </p:nvSpPr>
        <p:spPr>
          <a:xfrm>
            <a:off x="4269581" y="1523999"/>
            <a:ext cx="3017044" cy="450532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E1626DF-53A2-4F14-AB75-5FE4D547DE0B}"/>
              </a:ext>
            </a:extLst>
          </p:cNvPr>
          <p:cNvPicPr>
            <a:picLocks noChangeAspect="1"/>
          </p:cNvPicPr>
          <p:nvPr/>
        </p:nvPicPr>
        <p:blipFill>
          <a:blip r:embed="rId3"/>
          <a:stretch>
            <a:fillRect/>
          </a:stretch>
        </p:blipFill>
        <p:spPr>
          <a:xfrm>
            <a:off x="4269581" y="1905000"/>
            <a:ext cx="4143375" cy="4124325"/>
          </a:xfrm>
          <a:prstGeom prst="rect">
            <a:avLst/>
          </a:prstGeom>
        </p:spPr>
      </p:pic>
      <p:sp>
        <p:nvSpPr>
          <p:cNvPr id="10" name="Left Brace 9">
            <a:extLst>
              <a:ext uri="{FF2B5EF4-FFF2-40B4-BE49-F238E27FC236}">
                <a16:creationId xmlns:a16="http://schemas.microsoft.com/office/drawing/2014/main" id="{10DACCD2-853F-4809-AAE3-3BF28CCE80B0}"/>
              </a:ext>
            </a:extLst>
          </p:cNvPr>
          <p:cNvSpPr/>
          <p:nvPr/>
        </p:nvSpPr>
        <p:spPr>
          <a:xfrm rot="10800000">
            <a:off x="8691562" y="1962148"/>
            <a:ext cx="490538" cy="4124326"/>
          </a:xfrm>
          <a:prstGeom prst="leftBrace">
            <a:avLst>
              <a:gd name="adj1" fmla="val 44487"/>
              <a:gd name="adj2" fmla="val 48614"/>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030F2B52-6C6F-4B5F-A96E-48258A019EDC}"/>
              </a:ext>
            </a:extLst>
          </p:cNvPr>
          <p:cNvSpPr/>
          <p:nvPr/>
        </p:nvSpPr>
        <p:spPr>
          <a:xfrm rot="5400000">
            <a:off x="6076950" y="-314327"/>
            <a:ext cx="495298" cy="3905252"/>
          </a:xfrm>
          <a:prstGeom prst="leftBrace">
            <a:avLst>
              <a:gd name="adj1" fmla="val 44487"/>
              <a:gd name="adj2" fmla="val 48614"/>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3A36F877-A1DC-4DDD-8698-D6A41509A94D}"/>
              </a:ext>
            </a:extLst>
          </p:cNvPr>
          <p:cNvSpPr txBox="1"/>
          <p:nvPr/>
        </p:nvSpPr>
        <p:spPr>
          <a:xfrm>
            <a:off x="5620976" y="650587"/>
            <a:ext cx="1665649" cy="584775"/>
          </a:xfrm>
          <a:prstGeom prst="rect">
            <a:avLst/>
          </a:prstGeom>
          <a:noFill/>
        </p:spPr>
        <p:txBody>
          <a:bodyPr wrap="none" rtlCol="0">
            <a:spAutoFit/>
          </a:bodyPr>
          <a:lstStyle/>
          <a:p>
            <a:r>
              <a:rPr lang="en-US" sz="3200" b="1" dirty="0">
                <a:solidFill>
                  <a:schemeClr val="bg1"/>
                </a:solidFill>
              </a:rPr>
              <a:t>28 pixels</a:t>
            </a:r>
          </a:p>
        </p:txBody>
      </p:sp>
      <p:sp>
        <p:nvSpPr>
          <p:cNvPr id="13" name="TextBox 12">
            <a:extLst>
              <a:ext uri="{FF2B5EF4-FFF2-40B4-BE49-F238E27FC236}">
                <a16:creationId xmlns:a16="http://schemas.microsoft.com/office/drawing/2014/main" id="{3A067471-1181-4B66-9955-EC1B12A413D5}"/>
              </a:ext>
            </a:extLst>
          </p:cNvPr>
          <p:cNvSpPr txBox="1"/>
          <p:nvPr/>
        </p:nvSpPr>
        <p:spPr>
          <a:xfrm>
            <a:off x="9460706" y="3776661"/>
            <a:ext cx="1665649" cy="584775"/>
          </a:xfrm>
          <a:prstGeom prst="rect">
            <a:avLst/>
          </a:prstGeom>
          <a:noFill/>
        </p:spPr>
        <p:txBody>
          <a:bodyPr wrap="none" rtlCol="0">
            <a:spAutoFit/>
          </a:bodyPr>
          <a:lstStyle/>
          <a:p>
            <a:r>
              <a:rPr lang="en-US" sz="3200" b="1" dirty="0">
                <a:solidFill>
                  <a:schemeClr val="bg1"/>
                </a:solidFill>
              </a:rPr>
              <a:t>28 pixels</a:t>
            </a:r>
          </a:p>
        </p:txBody>
      </p:sp>
    </p:spTree>
    <p:extLst>
      <p:ext uri="{BB962C8B-B14F-4D97-AF65-F5344CB8AC3E}">
        <p14:creationId xmlns:p14="http://schemas.microsoft.com/office/powerpoint/2010/main" val="3565582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8C059-E0F0-4011-93F8-34EFE736A5F7}"/>
              </a:ext>
            </a:extLst>
          </p:cNvPr>
          <p:cNvPicPr>
            <a:picLocks noChangeAspect="1"/>
          </p:cNvPicPr>
          <p:nvPr/>
        </p:nvPicPr>
        <p:blipFill>
          <a:blip r:embed="rId2"/>
          <a:stretch>
            <a:fillRect/>
          </a:stretch>
        </p:blipFill>
        <p:spPr>
          <a:xfrm>
            <a:off x="1695450" y="1866900"/>
            <a:ext cx="6648450" cy="4572000"/>
          </a:xfrm>
          <a:prstGeom prst="rect">
            <a:avLst/>
          </a:prstGeom>
        </p:spPr>
      </p:pic>
      <p:sp>
        <p:nvSpPr>
          <p:cNvPr id="4" name="Rectangle 3">
            <a:extLst>
              <a:ext uri="{FF2B5EF4-FFF2-40B4-BE49-F238E27FC236}">
                <a16:creationId xmlns:a16="http://schemas.microsoft.com/office/drawing/2014/main" id="{761079CD-FBF3-4FE4-88F3-1C2CFD83E773}"/>
              </a:ext>
            </a:extLst>
          </p:cNvPr>
          <p:cNvSpPr/>
          <p:nvPr/>
        </p:nvSpPr>
        <p:spPr>
          <a:xfrm>
            <a:off x="3333750" y="3581400"/>
            <a:ext cx="1209675" cy="647700"/>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DD1FAB-08E4-4DB8-AE46-7E1A015EDD19}"/>
              </a:ext>
            </a:extLst>
          </p:cNvPr>
          <p:cNvSpPr/>
          <p:nvPr/>
        </p:nvSpPr>
        <p:spPr>
          <a:xfrm>
            <a:off x="4333875" y="1943099"/>
            <a:ext cx="3162300" cy="351472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7553E9E-F2FC-439B-8BE8-0744E72134C3}"/>
              </a:ext>
            </a:extLst>
          </p:cNvPr>
          <p:cNvPicPr>
            <a:picLocks noChangeAspect="1"/>
          </p:cNvPicPr>
          <p:nvPr/>
        </p:nvPicPr>
        <p:blipFill>
          <a:blip r:embed="rId3"/>
          <a:stretch>
            <a:fillRect/>
          </a:stretch>
        </p:blipFill>
        <p:spPr>
          <a:xfrm>
            <a:off x="4238625" y="538162"/>
            <a:ext cx="5915025" cy="5324475"/>
          </a:xfrm>
          <a:prstGeom prst="rect">
            <a:avLst/>
          </a:prstGeom>
        </p:spPr>
      </p:pic>
    </p:spTree>
    <p:extLst>
      <p:ext uri="{BB962C8B-B14F-4D97-AF65-F5344CB8AC3E}">
        <p14:creationId xmlns:p14="http://schemas.microsoft.com/office/powerpoint/2010/main" val="913292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1">
            <a:hlinkClick r:id="" action="ppaction://media"/>
            <a:extLst>
              <a:ext uri="{FF2B5EF4-FFF2-40B4-BE49-F238E27FC236}">
                <a16:creationId xmlns:a16="http://schemas.microsoft.com/office/drawing/2014/main" id="{3CF7C401-2BD9-47EB-85A0-9DD4FCE0A093}"/>
              </a:ext>
            </a:extLst>
          </p:cNvPr>
          <p:cNvPicPr>
            <a:picLocks noChangeAspect="1"/>
          </p:cNvPicPr>
          <p:nvPr>
            <a:videoFile r:link="rId1"/>
            <p:extLst>
              <p:ext uri="{DAA4B4D4-6D71-4841-9C94-3DE7FCFB9230}">
                <p14:media xmlns:p14="http://schemas.microsoft.com/office/powerpoint/2010/main" r:embed="rId2">
                  <p14:trim st="4614" end="3362.4"/>
                </p14:media>
              </p:ext>
            </p:extLst>
          </p:nvPr>
        </p:nvPicPr>
        <p:blipFill>
          <a:blip r:embed="rId4"/>
          <a:stretch>
            <a:fillRect/>
          </a:stretch>
        </p:blipFill>
        <p:spPr>
          <a:xfrm>
            <a:off x="1999615" y="942975"/>
            <a:ext cx="8553450" cy="4972050"/>
          </a:xfrm>
          <a:prstGeom prst="rect">
            <a:avLst/>
          </a:prstGeom>
        </p:spPr>
      </p:pic>
    </p:spTree>
    <p:extLst>
      <p:ext uri="{BB962C8B-B14F-4D97-AF65-F5344CB8AC3E}">
        <p14:creationId xmlns:p14="http://schemas.microsoft.com/office/powerpoint/2010/main" val="134998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7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3209</TotalTime>
  <Words>1726</Words>
  <Application>Microsoft Office PowerPoint</Application>
  <PresentationFormat>Widescreen</PresentationFormat>
  <Paragraphs>234</Paragraphs>
  <Slides>65</Slides>
  <Notes>5</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medium-content-serif-font</vt:lpstr>
      <vt:lpstr>medium-content-slab-serif-font</vt:lpstr>
      <vt:lpstr>proxima-nova-1</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Zendi Iklima</dc:creator>
  <cp:lastModifiedBy>Zendi Iklima</cp:lastModifiedBy>
  <cp:revision>304</cp:revision>
  <dcterms:created xsi:type="dcterms:W3CDTF">2019-05-06T04:18:29Z</dcterms:created>
  <dcterms:modified xsi:type="dcterms:W3CDTF">2019-06-18T00:32:59Z</dcterms:modified>
</cp:coreProperties>
</file>